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660" r:id="rId5"/>
    <p:sldMasterId id="2147483712" r:id="rId6"/>
  </p:sldMasterIdLst>
  <p:notesMasterIdLst>
    <p:notesMasterId r:id="rId31"/>
  </p:notesMasterIdLst>
  <p:sldIdLst>
    <p:sldId id="271" r:id="rId7"/>
    <p:sldId id="426" r:id="rId8"/>
    <p:sldId id="432" r:id="rId9"/>
    <p:sldId id="411" r:id="rId10"/>
    <p:sldId id="434" r:id="rId11"/>
    <p:sldId id="425" r:id="rId12"/>
    <p:sldId id="445" r:id="rId13"/>
    <p:sldId id="449" r:id="rId14"/>
    <p:sldId id="450" r:id="rId15"/>
    <p:sldId id="440" r:id="rId16"/>
    <p:sldId id="441" r:id="rId17"/>
    <p:sldId id="442" r:id="rId18"/>
    <p:sldId id="443" r:id="rId19"/>
    <p:sldId id="448" r:id="rId20"/>
    <p:sldId id="436" r:id="rId21"/>
    <p:sldId id="438" r:id="rId22"/>
    <p:sldId id="437" r:id="rId23"/>
    <p:sldId id="439" r:id="rId24"/>
    <p:sldId id="435" r:id="rId25"/>
    <p:sldId id="444" r:id="rId26"/>
    <p:sldId id="446" r:id="rId27"/>
    <p:sldId id="447" r:id="rId28"/>
    <p:sldId id="402" r:id="rId29"/>
    <p:sldId id="27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5C407F-4E2C-0AC3-9F59-617C7D8A4FCE}" name="Donahue, Kathleen" initials="DK" userId="S::kdonahue@acr.org::8dbe47aa-6fde-4fc0-bb27-f0f5fd8d5b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6166B"/>
    <a:srgbClr val="85549B"/>
    <a:srgbClr val="FAFAFA"/>
    <a:srgbClr val="98CCFF"/>
    <a:srgbClr val="8A898E"/>
    <a:srgbClr val="FFFFFF"/>
    <a:srgbClr val="E8E4EB"/>
    <a:srgbClr val="8E799D"/>
    <a:srgbClr val="527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72" autoAdjust="0"/>
    <p:restoredTop sz="91690" autoAdjust="0"/>
  </p:normalViewPr>
  <p:slideViewPr>
    <p:cSldViewPr snapToGrid="0">
      <p:cViewPr varScale="1">
        <p:scale>
          <a:sx n="129" d="100"/>
          <a:sy n="129" d="100"/>
        </p:scale>
        <p:origin x="624" y="138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74AC-03CC-43AC-9E6B-515530B0825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ACC14-34BA-4A26-A021-37290444C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ACC14-34BA-4A26-A021-37290444C3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0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85549B"/>
            </a:gs>
            <a:gs pos="10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AD7E9F-8A1E-4397-78AA-BC4723649C79}"/>
              </a:ext>
            </a:extLst>
          </p:cNvPr>
          <p:cNvSpPr/>
          <p:nvPr userDrawn="1"/>
        </p:nvSpPr>
        <p:spPr>
          <a:xfrm>
            <a:off x="1314450" y="0"/>
            <a:ext cx="65151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549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AA653C-16FF-2D69-4D99-F4CAB564D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2911164" y="457365"/>
            <a:ext cx="3321672" cy="89551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94924-E1BA-208F-F467-4A6559E71D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7362" y="1869589"/>
            <a:ext cx="5629275" cy="108422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9C9671-70C8-FF95-59B8-79D0B52A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7362" y="3143251"/>
            <a:ext cx="5629275" cy="5619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1800" b="0">
                <a:solidFill>
                  <a:srgbClr val="85549B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4CD955-B4F8-C099-41A3-61C69D620D78}"/>
              </a:ext>
            </a:extLst>
          </p:cNvPr>
          <p:cNvCxnSpPr>
            <a:cxnSpLocks/>
          </p:cNvCxnSpPr>
          <p:nvPr userDrawn="1"/>
        </p:nvCxnSpPr>
        <p:spPr>
          <a:xfrm>
            <a:off x="2286000" y="3790624"/>
            <a:ext cx="45720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BB39B6-2A81-9ADB-E45F-663EA22981D1}"/>
              </a:ext>
            </a:extLst>
          </p:cNvPr>
          <p:cNvCxnSpPr>
            <a:cxnSpLocks/>
          </p:cNvCxnSpPr>
          <p:nvPr userDrawn="1"/>
        </p:nvCxnSpPr>
        <p:spPr>
          <a:xfrm>
            <a:off x="2286000" y="1790374"/>
            <a:ext cx="45720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0B21995-4780-3741-4603-F39600B788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7362" y="4232629"/>
            <a:ext cx="2526771" cy="561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 b="0">
                <a:solidFill>
                  <a:schemeClr val="accent3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995711F-9221-BF78-7DB0-B466325999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9869" y="4232629"/>
            <a:ext cx="2526771" cy="561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 b="0">
                <a:solidFill>
                  <a:schemeClr val="accent3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4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text-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8153401" cy="7429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00462E1-A1B0-6551-22FB-54CF6F996AB8}"/>
              </a:ext>
            </a:extLst>
          </p:cNvPr>
          <p:cNvSpPr/>
          <p:nvPr userDrawn="1"/>
        </p:nvSpPr>
        <p:spPr>
          <a:xfrm>
            <a:off x="1493694" y="3910252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C8C8F02-B5EA-B45C-4352-CDCF65AB9C50}"/>
              </a:ext>
            </a:extLst>
          </p:cNvPr>
          <p:cNvSpPr/>
          <p:nvPr userDrawn="1"/>
        </p:nvSpPr>
        <p:spPr>
          <a:xfrm rot="10800000">
            <a:off x="6520296" y="3910252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123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FBFEA4-EDA2-5CE9-A870-8105E69B5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39231" y="3816350"/>
            <a:ext cx="3665538" cy="6127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16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16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2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text-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B720D-B1AF-B201-80A0-654D5520D327}"/>
              </a:ext>
            </a:extLst>
          </p:cNvPr>
          <p:cNvSpPr/>
          <p:nvPr userDrawn="1"/>
        </p:nvSpPr>
        <p:spPr>
          <a:xfrm>
            <a:off x="0" y="3621233"/>
            <a:ext cx="9144000" cy="8302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8153401" cy="7429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00462E1-A1B0-6551-22FB-54CF6F996AB8}"/>
              </a:ext>
            </a:extLst>
          </p:cNvPr>
          <p:cNvSpPr/>
          <p:nvPr userDrawn="1"/>
        </p:nvSpPr>
        <p:spPr>
          <a:xfrm>
            <a:off x="803564" y="3851530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FBFEA4-EDA2-5CE9-A870-8105E69B5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2081" y="3757628"/>
            <a:ext cx="4999838" cy="6127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16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16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C8C8F02-B5EA-B45C-4352-CDCF65AB9C50}"/>
              </a:ext>
            </a:extLst>
          </p:cNvPr>
          <p:cNvSpPr/>
          <p:nvPr userDrawn="1"/>
        </p:nvSpPr>
        <p:spPr>
          <a:xfrm rot="10800000">
            <a:off x="7210425" y="3851530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123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6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4C7939-78FD-6787-DCBC-7261B2DA3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5822" y="831843"/>
            <a:ext cx="6124472" cy="34798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307975"/>
            <a:ext cx="2437001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1786758"/>
            <a:ext cx="2437002" cy="2080567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91C0CC-F47C-F27D-0924-60EE7C0BB6CE}"/>
              </a:ext>
            </a:extLst>
          </p:cNvPr>
          <p:cNvSpPr/>
          <p:nvPr userDrawn="1"/>
        </p:nvSpPr>
        <p:spPr>
          <a:xfrm>
            <a:off x="3312673" y="963704"/>
            <a:ext cx="4681537" cy="3057525"/>
          </a:xfrm>
          <a:prstGeom prst="roundRect">
            <a:avLst>
              <a:gd name="adj" fmla="val 1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846CA-AD05-3983-3A5D-FACBE54E91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12673" y="963704"/>
            <a:ext cx="4681538" cy="3057525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text-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4C7939-78FD-6787-DCBC-7261B2DA3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9435" y="1285152"/>
            <a:ext cx="5077364" cy="28848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6"/>
            <a:ext cx="6027489" cy="442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97136"/>
            <a:ext cx="3259123" cy="236113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91C0CC-F47C-F27D-0924-60EE7C0BB6CE}"/>
              </a:ext>
            </a:extLst>
          </p:cNvPr>
          <p:cNvSpPr/>
          <p:nvPr userDrawn="1"/>
        </p:nvSpPr>
        <p:spPr>
          <a:xfrm>
            <a:off x="4228573" y="1397136"/>
            <a:ext cx="3881129" cy="2534776"/>
          </a:xfrm>
          <a:prstGeom prst="roundRect">
            <a:avLst>
              <a:gd name="adj" fmla="val 1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846CA-AD05-3983-3A5D-FACBE54E91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8572" y="1397136"/>
            <a:ext cx="3881130" cy="2534776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3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07976"/>
            <a:ext cx="5697939" cy="8681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83A2A72-00ED-F5AF-5267-15DFF84DF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16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360AE-BA6A-F9D8-00C0-889846B97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513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5ED1E-3200-62F3-E1E2-0775DAF20E7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52003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4888B-3088-0CA1-FE51-4C65A8F275B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06169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74510-CF44-CE88-D7B3-763F070BD84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155139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21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4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07976"/>
            <a:ext cx="5697939" cy="8681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2273561"/>
            <a:ext cx="1673604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83A2A72-00ED-F5AF-5267-15DFF84DF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9071" y="2273561"/>
            <a:ext cx="1673605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360AE-BA6A-F9D8-00C0-889846B97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0942" y="2273561"/>
            <a:ext cx="1673605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5ED1E-3200-62F3-E1E2-0775DAF20E7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52003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4888B-3088-0CA1-FE51-4C65A8F275B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609071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74510-CF44-CE88-D7B3-763F070BD84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760942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32CC9DD-C4B0-3FB0-0883-78DFF5649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2813" y="2273561"/>
            <a:ext cx="1673605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1AC95-15EE-6434-DC11-4B64DF6B52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912813" y="1650178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4200000" scaled="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2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Z-NET-title-left-3-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07976"/>
            <a:ext cx="5697939" cy="8681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83A2A72-00ED-F5AF-5267-15DFF84DF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16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360AE-BA6A-F9D8-00C0-889846B97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513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F0697-761C-771A-24BA-036662117CE5}"/>
              </a:ext>
            </a:extLst>
          </p:cNvPr>
          <p:cNvCxnSpPr>
            <a:cxnSpLocks/>
          </p:cNvCxnSpPr>
          <p:nvPr userDrawn="1"/>
        </p:nvCxnSpPr>
        <p:spPr>
          <a:xfrm>
            <a:off x="452003" y="2154143"/>
            <a:ext cx="25368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05DE87-5A91-3F85-CBE5-E59CCCFE7F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2004" y="1562100"/>
            <a:ext cx="2537260" cy="4778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162909-85F1-3208-E72B-380CCF3AF48A}"/>
              </a:ext>
            </a:extLst>
          </p:cNvPr>
          <p:cNvCxnSpPr>
            <a:cxnSpLocks/>
          </p:cNvCxnSpPr>
          <p:nvPr userDrawn="1"/>
        </p:nvCxnSpPr>
        <p:spPr>
          <a:xfrm>
            <a:off x="3306167" y="2154143"/>
            <a:ext cx="25368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F76AE0E-DDC9-8B30-065C-940D61AA47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6168" y="1562100"/>
            <a:ext cx="2537260" cy="4778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231FD2-F9B2-DF74-6763-955B9ABEE1CE}"/>
              </a:ext>
            </a:extLst>
          </p:cNvPr>
          <p:cNvCxnSpPr>
            <a:cxnSpLocks/>
          </p:cNvCxnSpPr>
          <p:nvPr userDrawn="1"/>
        </p:nvCxnSpPr>
        <p:spPr>
          <a:xfrm>
            <a:off x="6155137" y="2154143"/>
            <a:ext cx="25368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5CF7CA5-8F82-9797-AF68-62D1D83E8F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5138" y="1562100"/>
            <a:ext cx="2537260" cy="4778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4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backgroun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BBFF296-7C51-F8EC-6407-684483CD0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5D450-AB93-36A6-1F54-004796DA48A5}"/>
              </a:ext>
            </a:extLst>
          </p:cNvPr>
          <p:cNvCxnSpPr>
            <a:cxnSpLocks/>
          </p:cNvCxnSpPr>
          <p:nvPr userDrawn="1"/>
        </p:nvCxnSpPr>
        <p:spPr>
          <a:xfrm>
            <a:off x="914400" y="1156648"/>
            <a:ext cx="73152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5D86C5A3-0D92-D68B-3C93-31AF7453EE2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350293" y="1535752"/>
            <a:ext cx="4443412" cy="2451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B6F6C29-BDDF-0598-BB8D-E3D3B156B2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976"/>
            <a:ext cx="8229600" cy="63464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5950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centered-title-2-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5D450-AB93-36A6-1F54-004796DA48A5}"/>
              </a:ext>
            </a:extLst>
          </p:cNvPr>
          <p:cNvCxnSpPr>
            <a:cxnSpLocks/>
          </p:cNvCxnSpPr>
          <p:nvPr userDrawn="1"/>
        </p:nvCxnSpPr>
        <p:spPr>
          <a:xfrm>
            <a:off x="914400" y="1156648"/>
            <a:ext cx="73152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74B0191-2E44-82E6-A57F-8644CE4178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6"/>
            <a:ext cx="8229600" cy="63464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2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rgbClr val="85549B"/>
            </a:gs>
            <a:gs pos="10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B126AAD-9863-656D-C358-B8E54D9FB0FE}"/>
              </a:ext>
            </a:extLst>
          </p:cNvPr>
          <p:cNvSpPr/>
          <p:nvPr userDrawn="1"/>
        </p:nvSpPr>
        <p:spPr>
          <a:xfrm>
            <a:off x="1314450" y="0"/>
            <a:ext cx="6515100" cy="3932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4FCFA9D-21D1-710C-C34B-F9A10D216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2911164" y="457365"/>
            <a:ext cx="3321672" cy="895512"/>
          </a:xfrm>
          <a:prstGeom prst="rect">
            <a:avLst/>
          </a:prstGeom>
        </p:spPr>
      </p:pic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323950A-D90D-49BF-7FEA-09A9702A93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7362" y="1733265"/>
            <a:ext cx="5629275" cy="108422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55C6DB3-129F-56DF-7BE6-0052D3929E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7362" y="3006927"/>
            <a:ext cx="5629275" cy="5619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1800" b="0">
                <a:solidFill>
                  <a:srgbClr val="85549B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8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center-title-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5D450-AB93-36A6-1F54-004796DA48A5}"/>
              </a:ext>
            </a:extLst>
          </p:cNvPr>
          <p:cNvCxnSpPr>
            <a:cxnSpLocks/>
          </p:cNvCxnSpPr>
          <p:nvPr userDrawn="1"/>
        </p:nvCxnSpPr>
        <p:spPr>
          <a:xfrm>
            <a:off x="914400" y="857492"/>
            <a:ext cx="73152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74B0191-2E44-82E6-A57F-8644CE4178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6"/>
            <a:ext cx="8229600" cy="375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4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-background-title-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2936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34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8153401" cy="7429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877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6F01F-A5B2-1A1C-AADF-11A392BC4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7422" y="307976"/>
            <a:ext cx="3629378" cy="402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441960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4419601" cy="268287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639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text-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8043CFD0-9439-CB4B-24E7-BB772F95444D}"/>
              </a:ext>
            </a:extLst>
          </p:cNvPr>
          <p:cNvSpPr/>
          <p:nvPr userDrawn="1"/>
        </p:nvSpPr>
        <p:spPr>
          <a:xfrm>
            <a:off x="1493693" y="3786074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rgbClr val="85549B"/>
              </a:gs>
              <a:gs pos="100000">
                <a:schemeClr val="accent1"/>
              </a:gs>
            </a:gsLst>
            <a:lin ang="4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635E-6665-631A-4276-AE92108B1589}"/>
              </a:ext>
            </a:extLst>
          </p:cNvPr>
          <p:cNvSpPr/>
          <p:nvPr userDrawn="1"/>
        </p:nvSpPr>
        <p:spPr>
          <a:xfrm flipH="1">
            <a:off x="6520295" y="3786074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rgbClr val="85549B"/>
              </a:gs>
              <a:gs pos="100000">
                <a:schemeClr val="accent1"/>
              </a:gs>
            </a:gsLst>
            <a:lin ang="7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8153401" cy="7429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FBFEA4-EDA2-5CE9-A870-8105E69B5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39231" y="3692172"/>
            <a:ext cx="3665538" cy="6127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 b="1">
                <a:solidFill>
                  <a:srgbClr val="85549B"/>
                </a:solidFill>
              </a:defRPr>
            </a:lvl1pPr>
            <a:lvl2pPr marL="457200" indent="0" algn="ctr">
              <a:buNone/>
              <a:defRPr sz="16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16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57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text-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B720D-B1AF-B201-80A0-654D5520D327}"/>
              </a:ext>
            </a:extLst>
          </p:cNvPr>
          <p:cNvSpPr/>
          <p:nvPr userDrawn="1"/>
        </p:nvSpPr>
        <p:spPr>
          <a:xfrm>
            <a:off x="0" y="3621233"/>
            <a:ext cx="9144000" cy="971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8153401" cy="7429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FBFEA4-EDA2-5CE9-A870-8105E69B5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2081" y="3838701"/>
            <a:ext cx="4999838" cy="6127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16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16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C8C8F02-B5EA-B45C-4352-CDCF65AB9C50}"/>
              </a:ext>
            </a:extLst>
          </p:cNvPr>
          <p:cNvSpPr/>
          <p:nvPr userDrawn="1"/>
        </p:nvSpPr>
        <p:spPr>
          <a:xfrm>
            <a:off x="803563" y="3932603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rgbClr val="85549B"/>
              </a:gs>
              <a:gs pos="100000">
                <a:schemeClr val="accent1"/>
              </a:gs>
            </a:gsLst>
            <a:lin ang="42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F8506E6-82B8-D800-0385-DBF8A0748768}"/>
              </a:ext>
            </a:extLst>
          </p:cNvPr>
          <p:cNvSpPr/>
          <p:nvPr userDrawn="1"/>
        </p:nvSpPr>
        <p:spPr>
          <a:xfrm flipH="1">
            <a:off x="7210426" y="3932603"/>
            <a:ext cx="1130011" cy="440461"/>
          </a:xfrm>
          <a:custGeom>
            <a:avLst/>
            <a:gdLst>
              <a:gd name="connsiteX0" fmla="*/ 1112179 w 1382971"/>
              <a:gd name="connsiteY0" fmla="*/ 0 h 539060"/>
              <a:gd name="connsiteX1" fmla="*/ 1137803 w 1382971"/>
              <a:gd name="connsiteY1" fmla="*/ 10595 h 539060"/>
              <a:gd name="connsiteX2" fmla="*/ 1372327 w 1382971"/>
              <a:gd name="connsiteY2" fmla="*/ 243941 h 539060"/>
              <a:gd name="connsiteX3" fmla="*/ 1372327 w 1382971"/>
              <a:gd name="connsiteY3" fmla="*/ 295024 h 539060"/>
              <a:gd name="connsiteX4" fmla="*/ 1137803 w 1382971"/>
              <a:gd name="connsiteY4" fmla="*/ 528447 h 539060"/>
              <a:gd name="connsiteX5" fmla="*/ 1112179 w 1382971"/>
              <a:gd name="connsiteY5" fmla="*/ 539060 h 539060"/>
              <a:gd name="connsiteX6" fmla="*/ 1086556 w 1382971"/>
              <a:gd name="connsiteY6" fmla="*/ 528447 h 539060"/>
              <a:gd name="connsiteX7" fmla="*/ 1086556 w 1382971"/>
              <a:gd name="connsiteY7" fmla="*/ 477364 h 539060"/>
              <a:gd name="connsiteX8" fmla="*/ 1295379 w 1382971"/>
              <a:gd name="connsiteY8" fmla="*/ 269444 h 539060"/>
              <a:gd name="connsiteX9" fmla="*/ 1086556 w 1382971"/>
              <a:gd name="connsiteY9" fmla="*/ 61601 h 539060"/>
              <a:gd name="connsiteX10" fmla="*/ 1086556 w 1382971"/>
              <a:gd name="connsiteY10" fmla="*/ 10595 h 539060"/>
              <a:gd name="connsiteX11" fmla="*/ 1112179 w 1382971"/>
              <a:gd name="connsiteY11" fmla="*/ 0 h 539060"/>
              <a:gd name="connsiteX12" fmla="*/ 843202 w 1382971"/>
              <a:gd name="connsiteY12" fmla="*/ 0 h 539060"/>
              <a:gd name="connsiteX13" fmla="*/ 868825 w 1382971"/>
              <a:gd name="connsiteY13" fmla="*/ 10595 h 539060"/>
              <a:gd name="connsiteX14" fmla="*/ 1103350 w 1382971"/>
              <a:gd name="connsiteY14" fmla="*/ 243941 h 539060"/>
              <a:gd name="connsiteX15" fmla="*/ 1103350 w 1382971"/>
              <a:gd name="connsiteY15" fmla="*/ 295024 h 539060"/>
              <a:gd name="connsiteX16" fmla="*/ 868825 w 1382971"/>
              <a:gd name="connsiteY16" fmla="*/ 528447 h 539060"/>
              <a:gd name="connsiteX17" fmla="*/ 843202 w 1382971"/>
              <a:gd name="connsiteY17" fmla="*/ 539060 h 539060"/>
              <a:gd name="connsiteX18" fmla="*/ 817578 w 1382971"/>
              <a:gd name="connsiteY18" fmla="*/ 528447 h 539060"/>
              <a:gd name="connsiteX19" fmla="*/ 817578 w 1382971"/>
              <a:gd name="connsiteY19" fmla="*/ 477364 h 539060"/>
              <a:gd name="connsiteX20" fmla="*/ 1026402 w 1382971"/>
              <a:gd name="connsiteY20" fmla="*/ 269444 h 539060"/>
              <a:gd name="connsiteX21" fmla="*/ 817578 w 1382971"/>
              <a:gd name="connsiteY21" fmla="*/ 61601 h 539060"/>
              <a:gd name="connsiteX22" fmla="*/ 817578 w 1382971"/>
              <a:gd name="connsiteY22" fmla="*/ 10595 h 539060"/>
              <a:gd name="connsiteX23" fmla="*/ 843202 w 1382971"/>
              <a:gd name="connsiteY23" fmla="*/ 0 h 539060"/>
              <a:gd name="connsiteX24" fmla="*/ 574224 w 1382971"/>
              <a:gd name="connsiteY24" fmla="*/ 0 h 539060"/>
              <a:gd name="connsiteX25" fmla="*/ 599847 w 1382971"/>
              <a:gd name="connsiteY25" fmla="*/ 10595 h 539060"/>
              <a:gd name="connsiteX26" fmla="*/ 834371 w 1382971"/>
              <a:gd name="connsiteY26" fmla="*/ 243941 h 539060"/>
              <a:gd name="connsiteX27" fmla="*/ 834371 w 1382971"/>
              <a:gd name="connsiteY27" fmla="*/ 295024 h 539060"/>
              <a:gd name="connsiteX28" fmla="*/ 599847 w 1382971"/>
              <a:gd name="connsiteY28" fmla="*/ 528447 h 539060"/>
              <a:gd name="connsiteX29" fmla="*/ 574224 w 1382971"/>
              <a:gd name="connsiteY29" fmla="*/ 539060 h 539060"/>
              <a:gd name="connsiteX30" fmla="*/ 548600 w 1382971"/>
              <a:gd name="connsiteY30" fmla="*/ 528447 h 539060"/>
              <a:gd name="connsiteX31" fmla="*/ 548600 w 1382971"/>
              <a:gd name="connsiteY31" fmla="*/ 477364 h 539060"/>
              <a:gd name="connsiteX32" fmla="*/ 757424 w 1382971"/>
              <a:gd name="connsiteY32" fmla="*/ 269444 h 539060"/>
              <a:gd name="connsiteX33" fmla="*/ 548600 w 1382971"/>
              <a:gd name="connsiteY33" fmla="*/ 61601 h 539060"/>
              <a:gd name="connsiteX34" fmla="*/ 548600 w 1382971"/>
              <a:gd name="connsiteY34" fmla="*/ 10595 h 539060"/>
              <a:gd name="connsiteX35" fmla="*/ 574224 w 1382971"/>
              <a:gd name="connsiteY35" fmla="*/ 0 h 539060"/>
              <a:gd name="connsiteX36" fmla="*/ 305246 w 1382971"/>
              <a:gd name="connsiteY36" fmla="*/ 0 h 539060"/>
              <a:gd name="connsiteX37" fmla="*/ 330869 w 1382971"/>
              <a:gd name="connsiteY37" fmla="*/ 10595 h 539060"/>
              <a:gd name="connsiteX38" fmla="*/ 565393 w 1382971"/>
              <a:gd name="connsiteY38" fmla="*/ 243941 h 539060"/>
              <a:gd name="connsiteX39" fmla="*/ 565393 w 1382971"/>
              <a:gd name="connsiteY39" fmla="*/ 295024 h 539060"/>
              <a:gd name="connsiteX40" fmla="*/ 330869 w 1382971"/>
              <a:gd name="connsiteY40" fmla="*/ 528447 h 539060"/>
              <a:gd name="connsiteX41" fmla="*/ 305246 w 1382971"/>
              <a:gd name="connsiteY41" fmla="*/ 539060 h 539060"/>
              <a:gd name="connsiteX42" fmla="*/ 279622 w 1382971"/>
              <a:gd name="connsiteY42" fmla="*/ 528447 h 539060"/>
              <a:gd name="connsiteX43" fmla="*/ 279622 w 1382971"/>
              <a:gd name="connsiteY43" fmla="*/ 477364 h 539060"/>
              <a:gd name="connsiteX44" fmla="*/ 488446 w 1382971"/>
              <a:gd name="connsiteY44" fmla="*/ 269444 h 539060"/>
              <a:gd name="connsiteX45" fmla="*/ 279622 w 1382971"/>
              <a:gd name="connsiteY45" fmla="*/ 61601 h 539060"/>
              <a:gd name="connsiteX46" fmla="*/ 279622 w 1382971"/>
              <a:gd name="connsiteY46" fmla="*/ 10595 h 539060"/>
              <a:gd name="connsiteX47" fmla="*/ 305246 w 1382971"/>
              <a:gd name="connsiteY47" fmla="*/ 0 h 539060"/>
              <a:gd name="connsiteX48" fmla="*/ 36268 w 1382971"/>
              <a:gd name="connsiteY48" fmla="*/ 0 h 539060"/>
              <a:gd name="connsiteX49" fmla="*/ 61891 w 1382971"/>
              <a:gd name="connsiteY49" fmla="*/ 10595 h 539060"/>
              <a:gd name="connsiteX50" fmla="*/ 296415 w 1382971"/>
              <a:gd name="connsiteY50" fmla="*/ 243941 h 539060"/>
              <a:gd name="connsiteX51" fmla="*/ 296415 w 1382971"/>
              <a:gd name="connsiteY51" fmla="*/ 295024 h 539060"/>
              <a:gd name="connsiteX52" fmla="*/ 61891 w 1382971"/>
              <a:gd name="connsiteY52" fmla="*/ 528447 h 539060"/>
              <a:gd name="connsiteX53" fmla="*/ 36268 w 1382971"/>
              <a:gd name="connsiteY53" fmla="*/ 539060 h 539060"/>
              <a:gd name="connsiteX54" fmla="*/ 10644 w 1382971"/>
              <a:gd name="connsiteY54" fmla="*/ 528447 h 539060"/>
              <a:gd name="connsiteX55" fmla="*/ 10644 w 1382971"/>
              <a:gd name="connsiteY55" fmla="*/ 477364 h 539060"/>
              <a:gd name="connsiteX56" fmla="*/ 219468 w 1382971"/>
              <a:gd name="connsiteY56" fmla="*/ 269444 h 539060"/>
              <a:gd name="connsiteX57" fmla="*/ 10644 w 1382971"/>
              <a:gd name="connsiteY57" fmla="*/ 61601 h 539060"/>
              <a:gd name="connsiteX58" fmla="*/ 10644 w 1382971"/>
              <a:gd name="connsiteY58" fmla="*/ 10595 h 539060"/>
              <a:gd name="connsiteX59" fmla="*/ 36268 w 1382971"/>
              <a:gd name="connsiteY59" fmla="*/ 0 h 53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82971" h="539060">
                <a:moveTo>
                  <a:pt x="1112179" y="0"/>
                </a:moveTo>
                <a:cubicBezTo>
                  <a:pt x="1121462" y="0"/>
                  <a:pt x="1130745" y="3532"/>
                  <a:pt x="1137803" y="10595"/>
                </a:cubicBezTo>
                <a:lnTo>
                  <a:pt x="1372327" y="243941"/>
                </a:lnTo>
                <a:cubicBezTo>
                  <a:pt x="1386519" y="258067"/>
                  <a:pt x="1386519" y="280898"/>
                  <a:pt x="1372327" y="295024"/>
                </a:cubicBezTo>
                <a:lnTo>
                  <a:pt x="1137803" y="528447"/>
                </a:lnTo>
                <a:cubicBezTo>
                  <a:pt x="1130745" y="535548"/>
                  <a:pt x="1121462" y="539060"/>
                  <a:pt x="1112179" y="539060"/>
                </a:cubicBezTo>
                <a:cubicBezTo>
                  <a:pt x="1102896" y="539060"/>
                  <a:pt x="1093614" y="535471"/>
                  <a:pt x="1086556" y="528447"/>
                </a:cubicBezTo>
                <a:cubicBezTo>
                  <a:pt x="1072363" y="514321"/>
                  <a:pt x="1072363" y="491490"/>
                  <a:pt x="1086556" y="477364"/>
                </a:cubicBezTo>
                <a:lnTo>
                  <a:pt x="1295379" y="269444"/>
                </a:lnTo>
                <a:lnTo>
                  <a:pt x="1086556" y="61601"/>
                </a:lnTo>
                <a:cubicBezTo>
                  <a:pt x="1072363" y="47551"/>
                  <a:pt x="1072440" y="24720"/>
                  <a:pt x="1086556" y="10595"/>
                </a:cubicBezTo>
                <a:cubicBezTo>
                  <a:pt x="1093614" y="3532"/>
                  <a:pt x="1102896" y="0"/>
                  <a:pt x="1112179" y="0"/>
                </a:cubicBezTo>
                <a:close/>
                <a:moveTo>
                  <a:pt x="843202" y="0"/>
                </a:moveTo>
                <a:cubicBezTo>
                  <a:pt x="852485" y="0"/>
                  <a:pt x="861768" y="3532"/>
                  <a:pt x="868825" y="10595"/>
                </a:cubicBezTo>
                <a:lnTo>
                  <a:pt x="1103350" y="243941"/>
                </a:lnTo>
                <a:cubicBezTo>
                  <a:pt x="1117542" y="258067"/>
                  <a:pt x="1117542" y="280898"/>
                  <a:pt x="1103350" y="295024"/>
                </a:cubicBezTo>
                <a:lnTo>
                  <a:pt x="868825" y="528447"/>
                </a:lnTo>
                <a:cubicBezTo>
                  <a:pt x="861768" y="535548"/>
                  <a:pt x="852485" y="539060"/>
                  <a:pt x="843202" y="539060"/>
                </a:cubicBezTo>
                <a:cubicBezTo>
                  <a:pt x="833919" y="539060"/>
                  <a:pt x="824636" y="535471"/>
                  <a:pt x="817578" y="528447"/>
                </a:cubicBezTo>
                <a:cubicBezTo>
                  <a:pt x="803386" y="514321"/>
                  <a:pt x="803386" y="491490"/>
                  <a:pt x="817578" y="477364"/>
                </a:cubicBezTo>
                <a:lnTo>
                  <a:pt x="1026402" y="269444"/>
                </a:lnTo>
                <a:lnTo>
                  <a:pt x="817578" y="61601"/>
                </a:lnTo>
                <a:cubicBezTo>
                  <a:pt x="803386" y="47551"/>
                  <a:pt x="803463" y="24720"/>
                  <a:pt x="817578" y="10595"/>
                </a:cubicBezTo>
                <a:cubicBezTo>
                  <a:pt x="824636" y="3532"/>
                  <a:pt x="833919" y="0"/>
                  <a:pt x="843202" y="0"/>
                </a:cubicBezTo>
                <a:close/>
                <a:moveTo>
                  <a:pt x="574224" y="0"/>
                </a:moveTo>
                <a:cubicBezTo>
                  <a:pt x="583507" y="0"/>
                  <a:pt x="592790" y="3532"/>
                  <a:pt x="599847" y="10595"/>
                </a:cubicBezTo>
                <a:lnTo>
                  <a:pt x="834371" y="243941"/>
                </a:lnTo>
                <a:cubicBezTo>
                  <a:pt x="848564" y="258067"/>
                  <a:pt x="848564" y="280898"/>
                  <a:pt x="834371" y="295024"/>
                </a:cubicBezTo>
                <a:lnTo>
                  <a:pt x="599847" y="528447"/>
                </a:lnTo>
                <a:cubicBezTo>
                  <a:pt x="592790" y="535548"/>
                  <a:pt x="583507" y="539060"/>
                  <a:pt x="574224" y="539060"/>
                </a:cubicBezTo>
                <a:cubicBezTo>
                  <a:pt x="564941" y="539060"/>
                  <a:pt x="555658" y="535471"/>
                  <a:pt x="548600" y="528447"/>
                </a:cubicBezTo>
                <a:cubicBezTo>
                  <a:pt x="534408" y="514321"/>
                  <a:pt x="534408" y="491490"/>
                  <a:pt x="548600" y="477364"/>
                </a:cubicBezTo>
                <a:lnTo>
                  <a:pt x="757424" y="269444"/>
                </a:lnTo>
                <a:lnTo>
                  <a:pt x="548600" y="61601"/>
                </a:lnTo>
                <a:cubicBezTo>
                  <a:pt x="534408" y="47551"/>
                  <a:pt x="534484" y="24720"/>
                  <a:pt x="548600" y="10595"/>
                </a:cubicBezTo>
                <a:cubicBezTo>
                  <a:pt x="555658" y="3532"/>
                  <a:pt x="564941" y="0"/>
                  <a:pt x="574224" y="0"/>
                </a:cubicBezTo>
                <a:close/>
                <a:moveTo>
                  <a:pt x="305246" y="0"/>
                </a:moveTo>
                <a:cubicBezTo>
                  <a:pt x="314529" y="0"/>
                  <a:pt x="323811" y="3532"/>
                  <a:pt x="330869" y="10595"/>
                </a:cubicBezTo>
                <a:lnTo>
                  <a:pt x="565393" y="243941"/>
                </a:lnTo>
                <a:cubicBezTo>
                  <a:pt x="579586" y="258067"/>
                  <a:pt x="579586" y="280898"/>
                  <a:pt x="565393" y="295024"/>
                </a:cubicBezTo>
                <a:lnTo>
                  <a:pt x="330869" y="528447"/>
                </a:lnTo>
                <a:cubicBezTo>
                  <a:pt x="323811" y="535548"/>
                  <a:pt x="314529" y="539060"/>
                  <a:pt x="305246" y="539060"/>
                </a:cubicBezTo>
                <a:cubicBezTo>
                  <a:pt x="295963" y="539060"/>
                  <a:pt x="286680" y="535471"/>
                  <a:pt x="279622" y="528447"/>
                </a:cubicBezTo>
                <a:cubicBezTo>
                  <a:pt x="265430" y="514321"/>
                  <a:pt x="265430" y="491490"/>
                  <a:pt x="279622" y="477364"/>
                </a:cubicBezTo>
                <a:lnTo>
                  <a:pt x="488446" y="269444"/>
                </a:lnTo>
                <a:lnTo>
                  <a:pt x="279622" y="61601"/>
                </a:lnTo>
                <a:cubicBezTo>
                  <a:pt x="265430" y="47551"/>
                  <a:pt x="265506" y="24720"/>
                  <a:pt x="279622" y="10595"/>
                </a:cubicBezTo>
                <a:cubicBezTo>
                  <a:pt x="286680" y="3532"/>
                  <a:pt x="295963" y="0"/>
                  <a:pt x="305246" y="0"/>
                </a:cubicBezTo>
                <a:close/>
                <a:moveTo>
                  <a:pt x="36268" y="0"/>
                </a:moveTo>
                <a:cubicBezTo>
                  <a:pt x="45551" y="0"/>
                  <a:pt x="54833" y="3532"/>
                  <a:pt x="61891" y="10595"/>
                </a:cubicBezTo>
                <a:lnTo>
                  <a:pt x="296415" y="243941"/>
                </a:lnTo>
                <a:cubicBezTo>
                  <a:pt x="310608" y="258067"/>
                  <a:pt x="310608" y="280898"/>
                  <a:pt x="296415" y="295024"/>
                </a:cubicBezTo>
                <a:lnTo>
                  <a:pt x="61891" y="528447"/>
                </a:lnTo>
                <a:cubicBezTo>
                  <a:pt x="54833" y="535548"/>
                  <a:pt x="45551" y="539060"/>
                  <a:pt x="36268" y="539060"/>
                </a:cubicBezTo>
                <a:cubicBezTo>
                  <a:pt x="26985" y="539060"/>
                  <a:pt x="17702" y="535471"/>
                  <a:pt x="10644" y="528447"/>
                </a:cubicBezTo>
                <a:cubicBezTo>
                  <a:pt x="-3548" y="514321"/>
                  <a:pt x="-3548" y="491490"/>
                  <a:pt x="10644" y="477364"/>
                </a:cubicBezTo>
                <a:lnTo>
                  <a:pt x="219468" y="269444"/>
                </a:lnTo>
                <a:lnTo>
                  <a:pt x="10644" y="61601"/>
                </a:lnTo>
                <a:cubicBezTo>
                  <a:pt x="-3548" y="47551"/>
                  <a:pt x="-3472" y="24720"/>
                  <a:pt x="10644" y="10595"/>
                </a:cubicBezTo>
                <a:cubicBezTo>
                  <a:pt x="17702" y="3532"/>
                  <a:pt x="26985" y="0"/>
                  <a:pt x="3626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rgbClr val="85549B"/>
              </a:gs>
              <a:gs pos="100000">
                <a:schemeClr val="accent1"/>
              </a:gs>
            </a:gsLst>
            <a:lin ang="78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4C7939-78FD-6787-DCBC-7261B2DA3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5822" y="831843"/>
            <a:ext cx="6124472" cy="34798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307975"/>
            <a:ext cx="2437001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1786758"/>
            <a:ext cx="2437002" cy="2080567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91C0CC-F47C-F27D-0924-60EE7C0BB6CE}"/>
              </a:ext>
            </a:extLst>
          </p:cNvPr>
          <p:cNvSpPr/>
          <p:nvPr userDrawn="1"/>
        </p:nvSpPr>
        <p:spPr>
          <a:xfrm>
            <a:off x="3312673" y="963704"/>
            <a:ext cx="4681537" cy="3057525"/>
          </a:xfrm>
          <a:prstGeom prst="roundRect">
            <a:avLst>
              <a:gd name="adj" fmla="val 1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846CA-AD05-3983-3A5D-FACBE54E91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12673" y="963704"/>
            <a:ext cx="4681538" cy="3057525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text-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4C7939-78FD-6787-DCBC-7261B2DA3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9435" y="1285152"/>
            <a:ext cx="5077364" cy="28848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6"/>
            <a:ext cx="8229599" cy="442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97136"/>
            <a:ext cx="3259123" cy="236113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91C0CC-F47C-F27D-0924-60EE7C0BB6CE}"/>
              </a:ext>
            </a:extLst>
          </p:cNvPr>
          <p:cNvSpPr/>
          <p:nvPr userDrawn="1"/>
        </p:nvSpPr>
        <p:spPr>
          <a:xfrm>
            <a:off x="4228573" y="1397136"/>
            <a:ext cx="3881129" cy="2534776"/>
          </a:xfrm>
          <a:prstGeom prst="roundRect">
            <a:avLst>
              <a:gd name="adj" fmla="val 1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846CA-AD05-3983-3A5D-FACBE54E91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8572" y="1397136"/>
            <a:ext cx="3881130" cy="2534776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computer-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B4C7939-78FD-6787-DCBC-7261B2DA3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3318" y="1285152"/>
            <a:ext cx="5077364" cy="28848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6"/>
            <a:ext cx="8229599" cy="4427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1397136"/>
            <a:ext cx="1806222" cy="236113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91C0CC-F47C-F27D-0924-60EE7C0BB6CE}"/>
              </a:ext>
            </a:extLst>
          </p:cNvPr>
          <p:cNvSpPr/>
          <p:nvPr userDrawn="1"/>
        </p:nvSpPr>
        <p:spPr>
          <a:xfrm>
            <a:off x="2652456" y="1397136"/>
            <a:ext cx="3881129" cy="2534776"/>
          </a:xfrm>
          <a:prstGeom prst="roundRect">
            <a:avLst>
              <a:gd name="adj" fmla="val 1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5846CA-AD05-3983-3A5D-FACBE54E91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52455" y="1397136"/>
            <a:ext cx="3881130" cy="2534776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0FE3B67-5076-944E-EE51-F33303D044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8799" y="1397136"/>
            <a:ext cx="1777999" cy="236113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652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3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07976"/>
            <a:ext cx="8229601" cy="8681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83A2A72-00ED-F5AF-5267-15DFF84DF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16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360AE-BA6A-F9D8-00C0-889846B97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513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5ED1E-3200-62F3-E1E2-0775DAF20E7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52003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4888B-3088-0CA1-FE51-4C65A8F275B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306169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74510-CF44-CE88-D7B3-763F070BD84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155139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40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A8A186-D992-4668-8C94-92428051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37467" y="4738527"/>
            <a:ext cx="2269066" cy="2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4-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07976"/>
            <a:ext cx="8153401" cy="8681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2273561"/>
            <a:ext cx="1673604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83A2A72-00ED-F5AF-5267-15DFF84DF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9071" y="2273561"/>
            <a:ext cx="1673605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360AE-BA6A-F9D8-00C0-889846B97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0942" y="2273561"/>
            <a:ext cx="1673605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5ED1E-3200-62F3-E1E2-0775DAF20E7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52003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4888B-3088-0CA1-FE51-4C65A8F275B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609071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74510-CF44-CE88-D7B3-763F070BD84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760942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32CC9DD-C4B0-3FB0-0883-78DFF5649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2813" y="2273561"/>
            <a:ext cx="1673605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1AC95-15EE-6434-DC11-4B64DF6B52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912813" y="1650178"/>
            <a:ext cx="457200" cy="457200"/>
          </a:xfrm>
          <a:prstGeom prst="ellipse">
            <a:avLst/>
          </a:prstGeom>
          <a:solidFill>
            <a:srgbClr val="85549B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475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3-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07976"/>
            <a:ext cx="8229601" cy="8681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83A2A72-00ED-F5AF-5267-15DFF84DF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616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360AE-BA6A-F9D8-00C0-889846B97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5139" y="2273561"/>
            <a:ext cx="2531661" cy="1936774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F0697-761C-771A-24BA-036662117CE5}"/>
              </a:ext>
            </a:extLst>
          </p:cNvPr>
          <p:cNvCxnSpPr>
            <a:cxnSpLocks/>
          </p:cNvCxnSpPr>
          <p:nvPr userDrawn="1"/>
        </p:nvCxnSpPr>
        <p:spPr>
          <a:xfrm>
            <a:off x="452003" y="2154143"/>
            <a:ext cx="25368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05DE87-5A91-3F85-CBE5-E59CCCFE7F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2004" y="1562100"/>
            <a:ext cx="2537260" cy="4778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162909-85F1-3208-E72B-380CCF3AF48A}"/>
              </a:ext>
            </a:extLst>
          </p:cNvPr>
          <p:cNvCxnSpPr>
            <a:cxnSpLocks/>
          </p:cNvCxnSpPr>
          <p:nvPr userDrawn="1"/>
        </p:nvCxnSpPr>
        <p:spPr>
          <a:xfrm>
            <a:off x="3306167" y="2154143"/>
            <a:ext cx="25368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F76AE0E-DDC9-8B30-065C-940D61AA47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6168" y="1562100"/>
            <a:ext cx="2537260" cy="4778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231FD2-F9B2-DF74-6763-955B9ABEE1CE}"/>
              </a:ext>
            </a:extLst>
          </p:cNvPr>
          <p:cNvCxnSpPr>
            <a:cxnSpLocks/>
          </p:cNvCxnSpPr>
          <p:nvPr userDrawn="1"/>
        </p:nvCxnSpPr>
        <p:spPr>
          <a:xfrm>
            <a:off x="6155137" y="2154143"/>
            <a:ext cx="25368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5CF7CA5-8F82-9797-AF68-62D1D83E8F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5138" y="1562100"/>
            <a:ext cx="2537260" cy="47783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 b="1">
                <a:solidFill>
                  <a:schemeClr val="accent3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9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white-backgroun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no-logo">
    <p:bg>
      <p:bgPr>
        <a:gradFill>
          <a:gsLst>
            <a:gs pos="10000">
              <a:schemeClr val="bg1"/>
            </a:gs>
            <a:gs pos="60000">
              <a:srgbClr val="85549B"/>
            </a:gs>
            <a:gs pos="10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0C43E54-1DAF-B10D-070A-94F43027D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304389" y="246064"/>
            <a:ext cx="2619842" cy="706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D306F-FDFE-CFFF-FA44-0EEB4EA37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0687" y="1721556"/>
            <a:ext cx="5762625" cy="1169940"/>
          </a:xfrm>
          <a:prstGeom prst="rect">
            <a:avLst/>
          </a:prstGeom>
        </p:spPr>
        <p:txBody>
          <a:bodyPr lIns="0" tIns="91440" rIns="0" bIns="0" anchor="b"/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D78A40-B177-0F59-4BB6-3469D8A88389}"/>
              </a:ext>
            </a:extLst>
          </p:cNvPr>
          <p:cNvCxnSpPr>
            <a:cxnSpLocks/>
          </p:cNvCxnSpPr>
          <p:nvPr userDrawn="1"/>
        </p:nvCxnSpPr>
        <p:spPr>
          <a:xfrm>
            <a:off x="2286000" y="3060374"/>
            <a:ext cx="457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4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 cent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0ED916E-2934-A501-5565-F0FF7D00A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3262078" y="246064"/>
            <a:ext cx="2619842" cy="7063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5D450-AB93-36A6-1F54-004796DA48A5}"/>
              </a:ext>
            </a:extLst>
          </p:cNvPr>
          <p:cNvCxnSpPr>
            <a:cxnSpLocks/>
          </p:cNvCxnSpPr>
          <p:nvPr userDrawn="1"/>
        </p:nvCxnSpPr>
        <p:spPr>
          <a:xfrm>
            <a:off x="914400" y="1156648"/>
            <a:ext cx="73152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0ED916E-2934-A501-5565-F0FF7D00A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3262078" y="246064"/>
            <a:ext cx="2619842" cy="7063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05D450-AB93-36A6-1F54-004796DA48A5}"/>
              </a:ext>
            </a:extLst>
          </p:cNvPr>
          <p:cNvCxnSpPr>
            <a:cxnSpLocks/>
          </p:cNvCxnSpPr>
          <p:nvPr userDrawn="1"/>
        </p:nvCxnSpPr>
        <p:spPr>
          <a:xfrm>
            <a:off x="914400" y="1156648"/>
            <a:ext cx="73152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5D86C5A3-0D92-D68B-3C93-31AF7453EE2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350293" y="1535752"/>
            <a:ext cx="4443412" cy="2451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7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 center logo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0ED916E-2934-A501-5565-F0FF7D00A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3262078" y="246064"/>
            <a:ext cx="2619842" cy="70630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ACCA8E-E901-9119-BD40-DD477D228DC9}"/>
              </a:ext>
            </a:extLst>
          </p:cNvPr>
          <p:cNvCxnSpPr>
            <a:cxnSpLocks/>
          </p:cNvCxnSpPr>
          <p:nvPr userDrawn="1"/>
        </p:nvCxnSpPr>
        <p:spPr>
          <a:xfrm>
            <a:off x="914400" y="1156648"/>
            <a:ext cx="73152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2D86B8-4FCA-3AE6-B6FC-DADAA790C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6886" y="998788"/>
            <a:ext cx="2330450" cy="3385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1400" b="1">
                <a:solidFill>
                  <a:schemeClr val="accent3"/>
                </a:solidFill>
              </a:defRPr>
            </a:lvl2pPr>
            <a:lvl3pPr marL="914400" indent="0" algn="ctr">
              <a:buNone/>
              <a:defRPr sz="1400" b="1">
                <a:solidFill>
                  <a:schemeClr val="accent3"/>
                </a:solidFill>
              </a:defRPr>
            </a:lvl3pPr>
            <a:lvl4pPr marL="1371600" indent="0" algn="ctr">
              <a:buNone/>
              <a:defRPr sz="1400" b="1">
                <a:solidFill>
                  <a:schemeClr val="accent3"/>
                </a:solidFill>
              </a:defRPr>
            </a:lvl4pPr>
            <a:lvl5pPr marL="1828800" indent="0" algn="ctr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236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-background-title-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2936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Z-NET-title-lef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9232-8DE6-4906-83C6-25E5FB93B9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63C3-E639-4674-A139-66AB4036A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2952750" cy="1214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373A44-620B-94BC-B8D7-FA6C4D4A7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2270" b="40770"/>
          <a:stretch/>
        </p:blipFill>
        <p:spPr>
          <a:xfrm>
            <a:off x="7304808" y="246065"/>
            <a:ext cx="1642429" cy="4427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96035-BAA0-8F68-006C-D3F776EE4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652588"/>
            <a:ext cx="8153401" cy="74295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050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85549B"/>
            </a:gs>
            <a:gs pos="10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nsite.alz.org/downloads/communications/logos/alz_association/PeopleAndScienceBrandSymbol_cmyk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2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3" r:id="rId2"/>
    <p:sldLayoutId id="2147483694" r:id="rId3"/>
    <p:sldLayoutId id="214748369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589494"/>
            <a:ext cx="9144000" cy="5540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4766310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6839232-8DE6-4906-83C6-25E5FB93B9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F3466-EEDF-4914-BC65-3C4DACD403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39577" y="4760195"/>
            <a:ext cx="2064845" cy="21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4" r:id="rId2"/>
    <p:sldLayoutId id="2147483701" r:id="rId3"/>
    <p:sldLayoutId id="2147483702" r:id="rId4"/>
    <p:sldLayoutId id="2147483703" r:id="rId5"/>
    <p:sldLayoutId id="2147483709" r:id="rId6"/>
    <p:sldLayoutId id="2147483710" r:id="rId7"/>
    <p:sldLayoutId id="2147483707" r:id="rId8"/>
    <p:sldLayoutId id="2147483708" r:id="rId9"/>
    <p:sldLayoutId id="2147483705" r:id="rId10"/>
    <p:sldLayoutId id="2147483711" r:id="rId11"/>
    <p:sldLayoutId id="2147483706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D08CB3-D5C2-2787-F450-EA7F93EF321C}"/>
              </a:ext>
            </a:extLst>
          </p:cNvPr>
          <p:cNvSpPr/>
          <p:nvPr userDrawn="1"/>
        </p:nvSpPr>
        <p:spPr>
          <a:xfrm>
            <a:off x="0" y="4589494"/>
            <a:ext cx="9144000" cy="554006"/>
          </a:xfrm>
          <a:prstGeom prst="rect">
            <a:avLst/>
          </a:prstGeom>
          <a:gradFill>
            <a:gsLst>
              <a:gs pos="57000">
                <a:srgbClr val="85549B"/>
              </a:gs>
              <a:gs pos="0">
                <a:schemeClr val="bg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29A659-C86A-CA53-E324-9369B29EE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1000" y="4766310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6839232-8DE6-4906-83C6-25E5FB93B9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828523-1B28-3201-273E-00103CA58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32270" b="40770"/>
          <a:stretch/>
        </p:blipFill>
        <p:spPr>
          <a:xfrm>
            <a:off x="214078" y="4683784"/>
            <a:ext cx="1355450" cy="3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3" r:id="rId2"/>
    <p:sldLayoutId id="2147483726" r:id="rId3"/>
    <p:sldLayoutId id="2147483716" r:id="rId4"/>
    <p:sldLayoutId id="2147483717" r:id="rId5"/>
    <p:sldLayoutId id="2147483728" r:id="rId6"/>
    <p:sldLayoutId id="2147483718" r:id="rId7"/>
    <p:sldLayoutId id="2147483719" r:id="rId8"/>
    <p:sldLayoutId id="2147483720" r:id="rId9"/>
    <p:sldLayoutId id="2147483721" r:id="rId10"/>
    <p:sldLayoutId id="2147483727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E3726-4A59-7F62-676F-B39B6577A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ALZ-NET (4709) eCRF Training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Migration #6 - Updates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FC761-94A6-6B1D-4926-CBDFC9E28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Kathleen Donahue – Senior Clinical Data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9F98C-34FF-D514-13C5-9980F68CBB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accent1"/>
                </a:solidFill>
              </a:rPr>
              <a:t>June 2024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57DDF19-741A-A0F5-7100-7A373B0EA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5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593">
        <p:fade/>
      </p:transition>
    </mc:Choice>
    <mc:Fallback xmlns="">
      <p:transition spd="med" advTm="15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BD4B8EA-B57C-DA4B-974A-72EDF4954C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76AFE-482A-05C8-D6C3-8DAD2E534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Baseline Lifestyle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F15D8-2A12-D88D-1AE3-03D4FDECE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445079"/>
            <a:ext cx="4419601" cy="289038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If “Is the patient currently engaging in physical exercise?” is answered as Yes, indicate </a:t>
            </a:r>
            <a:r>
              <a:rPr lang="en-US" sz="2000" u="sng" dirty="0"/>
              <a:t>either</a:t>
            </a:r>
            <a:r>
              <a:rPr lang="en-US" sz="2000" dirty="0"/>
              <a:t> the number of hours/week </a:t>
            </a:r>
            <a:r>
              <a:rPr lang="en-US" sz="2000" u="sng" dirty="0"/>
              <a:t>or</a:t>
            </a:r>
            <a:r>
              <a:rPr lang="en-US" sz="2000" dirty="0"/>
              <a:t> use the checkbox to indicate that the number of hours per week is unknown.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8614E-D7B5-C0D2-F952-93A0F1A82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2" y="298298"/>
            <a:ext cx="3629377" cy="40694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3175C4-FCF4-E82B-5E32-0CC10239062B}"/>
              </a:ext>
            </a:extLst>
          </p:cNvPr>
          <p:cNvSpPr/>
          <p:nvPr/>
        </p:nvSpPr>
        <p:spPr>
          <a:xfrm>
            <a:off x="5143500" y="4082142"/>
            <a:ext cx="3543299" cy="2533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0E8512-62A8-9A1C-FA3B-45B46BDDCCE4}"/>
              </a:ext>
            </a:extLst>
          </p:cNvPr>
          <p:cNvSpPr/>
          <p:nvPr/>
        </p:nvSpPr>
        <p:spPr>
          <a:xfrm>
            <a:off x="7617279" y="3828819"/>
            <a:ext cx="1069520" cy="25332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F21D20-F9F6-5670-D55F-4AB2946E3B5E}"/>
              </a:ext>
            </a:extLst>
          </p:cNvPr>
          <p:cNvSpPr/>
          <p:nvPr/>
        </p:nvSpPr>
        <p:spPr>
          <a:xfrm>
            <a:off x="8082643" y="3306536"/>
            <a:ext cx="416378" cy="253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F9E12-61BB-312A-F304-9A7D5EEE2DDE}"/>
              </a:ext>
            </a:extLst>
          </p:cNvPr>
          <p:cNvCxnSpPr/>
          <p:nvPr/>
        </p:nvCxnSpPr>
        <p:spPr>
          <a:xfrm>
            <a:off x="8028878" y="3494049"/>
            <a:ext cx="0" cy="33477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6D931D9-8599-ECA0-DF1B-9950BDACD82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03689" y="3494049"/>
            <a:ext cx="750847" cy="588092"/>
          </a:xfrm>
          <a:prstGeom prst="bentConnector3">
            <a:avLst>
              <a:gd name="adj1" fmla="val 10049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39C5F48-9B0D-F1A6-A318-6AF5D825F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287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09">
        <p:fade/>
      </p:transition>
    </mc:Choice>
    <mc:Fallback xmlns="">
      <p:transition spd="med" advTm="34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C28E44F-6B18-4ACB-319D-5A8C8DFAF0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B6C41-C232-117C-1592-F3DFB137B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Follow-up Lifestyle Data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E2EBF-D6E7-966A-7712-DB1D26EA63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461407"/>
            <a:ext cx="4419601" cy="287405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“Is the patient currently engaging in physical exercise?” is answered as Yes, indicate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either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number of hours/week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use the checkbox to indicate that the number of hours per week is unknown.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616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453D2-2D06-215E-CD3F-501D8CB01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1" y="307975"/>
            <a:ext cx="3629378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6A95-A4B7-8770-8102-CD0864EEA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532844"/>
            <a:ext cx="3712029" cy="1743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3A6C1A-BDAC-592D-A3DB-73B5AF88CEF3}"/>
              </a:ext>
            </a:extLst>
          </p:cNvPr>
          <p:cNvSpPr/>
          <p:nvPr/>
        </p:nvSpPr>
        <p:spPr>
          <a:xfrm>
            <a:off x="8009167" y="2637052"/>
            <a:ext cx="416378" cy="253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35D091-AF72-5D82-CEF4-C22467A1F9AE}"/>
              </a:ext>
            </a:extLst>
          </p:cNvPr>
          <p:cNvSpPr/>
          <p:nvPr/>
        </p:nvSpPr>
        <p:spPr>
          <a:xfrm>
            <a:off x="7511147" y="3502243"/>
            <a:ext cx="1069520" cy="25332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87FCC9-3FFC-E314-C022-786011E6195C}"/>
              </a:ext>
            </a:extLst>
          </p:cNvPr>
          <p:cNvSpPr/>
          <p:nvPr/>
        </p:nvSpPr>
        <p:spPr>
          <a:xfrm>
            <a:off x="4974770" y="3918853"/>
            <a:ext cx="3605897" cy="3328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2C3EC3-FBE0-DC17-2649-248CB6E0AA66}"/>
              </a:ext>
            </a:extLst>
          </p:cNvPr>
          <p:cNvCxnSpPr>
            <a:cxnSpLocks/>
          </p:cNvCxnSpPr>
          <p:nvPr/>
        </p:nvCxnSpPr>
        <p:spPr>
          <a:xfrm>
            <a:off x="8009167" y="2930961"/>
            <a:ext cx="0" cy="54679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DE129F3-693C-AAD1-A472-B2D10614C9EA}"/>
              </a:ext>
            </a:extLst>
          </p:cNvPr>
          <p:cNvCxnSpPr>
            <a:cxnSpLocks/>
          </p:cNvCxnSpPr>
          <p:nvPr/>
        </p:nvCxnSpPr>
        <p:spPr>
          <a:xfrm rot="5400000">
            <a:off x="7144190" y="3104165"/>
            <a:ext cx="951548" cy="598787"/>
          </a:xfrm>
          <a:prstGeom prst="bentConnector3">
            <a:avLst>
              <a:gd name="adj1" fmla="val 23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4DDF535-5948-BD36-4A54-C3412A21B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8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06">
        <p:fade/>
      </p:transition>
    </mc:Choice>
    <mc:Fallback xmlns="">
      <p:transition spd="med" advTm="25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FC37C39-038D-A8A9-E5A0-AE363F4989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23B7-F158-87DA-5A80-04AD1B003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Baseline Patient Characteristics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9EF6F-AA6A-06C8-FFB2-ECA69507DB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522268"/>
            <a:ext cx="4419601" cy="281319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If the patient is Widowed or Divorced, but the number of years is not known, there is now a checkbox for “Number of years widowed/divorced is unknown”.</a:t>
            </a:r>
          </a:p>
          <a:p>
            <a:r>
              <a:rPr lang="en-US" sz="1800" dirty="0"/>
              <a:t>Indicate </a:t>
            </a:r>
            <a:r>
              <a:rPr lang="en-US" sz="1800" u="sng" dirty="0"/>
              <a:t>either</a:t>
            </a:r>
            <a:r>
              <a:rPr lang="en-US" sz="1800" dirty="0"/>
              <a:t> the number of years widowed/divorced </a:t>
            </a:r>
            <a:r>
              <a:rPr lang="en-US" sz="1800" u="sng" dirty="0"/>
              <a:t>or</a:t>
            </a:r>
            <a:r>
              <a:rPr lang="en-US" sz="1800" dirty="0"/>
              <a:t> use the checkbox to indicate that the number of years is unknown.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3521B-4A20-437D-C1D6-823B891C4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050" y="307975"/>
            <a:ext cx="3622749" cy="40274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9CFC55-D024-D19C-3C77-AC9256E7AD1B}"/>
              </a:ext>
            </a:extLst>
          </p:cNvPr>
          <p:cNvSpPr/>
          <p:nvPr/>
        </p:nvSpPr>
        <p:spPr>
          <a:xfrm>
            <a:off x="7609114" y="2596244"/>
            <a:ext cx="653143" cy="163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4B5D7B-AEA8-0B09-3A3D-F9C4035F9E9A}"/>
              </a:ext>
            </a:extLst>
          </p:cNvPr>
          <p:cNvSpPr/>
          <p:nvPr/>
        </p:nvSpPr>
        <p:spPr>
          <a:xfrm>
            <a:off x="7622726" y="2748644"/>
            <a:ext cx="653143" cy="16328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AB74EE4C-9E94-14E9-0137-7581BB479C42}"/>
              </a:ext>
            </a:extLst>
          </p:cNvPr>
          <p:cNvCxnSpPr>
            <a:cxnSpLocks/>
            <a:stCxn id="5" idx="2"/>
          </p:cNvCxnSpPr>
          <p:nvPr/>
        </p:nvCxnSpPr>
        <p:spPr>
          <a:xfrm rot="10800000" flipH="1" flipV="1">
            <a:off x="7609114" y="2677887"/>
            <a:ext cx="898072" cy="1012370"/>
          </a:xfrm>
          <a:prstGeom prst="bentConnector4">
            <a:avLst>
              <a:gd name="adj1" fmla="val -25455"/>
              <a:gd name="adj2" fmla="val 6290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26C83F-8436-7634-306A-37492E652111}"/>
              </a:ext>
            </a:extLst>
          </p:cNvPr>
          <p:cNvCxnSpPr/>
          <p:nvPr/>
        </p:nvCxnSpPr>
        <p:spPr>
          <a:xfrm>
            <a:off x="8164286" y="3306536"/>
            <a:ext cx="0" cy="195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1A0B9F8-8C01-599D-C690-935EF27252E7}"/>
              </a:ext>
            </a:extLst>
          </p:cNvPr>
          <p:cNvCxnSpPr>
            <a:cxnSpLocks/>
            <a:stCxn id="7" idx="3"/>
          </p:cNvCxnSpPr>
          <p:nvPr/>
        </p:nvCxnSpPr>
        <p:spPr>
          <a:xfrm rot="16200000" flipH="1">
            <a:off x="7449636" y="3156758"/>
            <a:ext cx="1332918" cy="795436"/>
          </a:xfrm>
          <a:prstGeom prst="bentConnector3">
            <a:avLst>
              <a:gd name="adj1" fmla="val 696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CBE7ED-0EC6-0DF6-0D01-9E5109F02D9C}"/>
              </a:ext>
            </a:extLst>
          </p:cNvPr>
          <p:cNvCxnSpPr/>
          <p:nvPr/>
        </p:nvCxnSpPr>
        <p:spPr>
          <a:xfrm>
            <a:off x="8164286" y="3812721"/>
            <a:ext cx="0" cy="1877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5B81052-21C0-A540-3504-8C61D3FF8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3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674">
        <p:fade/>
      </p:transition>
    </mc:Choice>
    <mc:Fallback xmlns="">
      <p:transition spd="med" advTm="27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46EC45D-C667-1550-0952-001CFEA5F9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97F62-FBF8-6CBC-1E28-00957ADBA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Follow-up Patient Characteristics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ACCAB-FD08-200F-9521-8C172D5C8E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522268"/>
            <a:ext cx="4419601" cy="281319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the patient is Widowed or Divorced, but the number of years is not known, there is now a checkbox for “Number of years widowed/divorced is unknown”.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Indicate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either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number of years widowed/divorced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16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use the checkbox to indicate that the number of years is unknown.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1B0C9-0B98-6B90-64BC-674E0BE43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2" y="307975"/>
            <a:ext cx="3610432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530BD-F625-0F68-5150-431B62ECC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1953316"/>
            <a:ext cx="3670873" cy="2261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2F0E423-9023-D12E-BD60-BE849302B1AC}"/>
              </a:ext>
            </a:extLst>
          </p:cNvPr>
          <p:cNvSpPr/>
          <p:nvPr/>
        </p:nvSpPr>
        <p:spPr>
          <a:xfrm>
            <a:off x="7396842" y="2343153"/>
            <a:ext cx="653143" cy="163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6CA2C5-5FE9-D69E-6887-83EC6549DE1D}"/>
              </a:ext>
            </a:extLst>
          </p:cNvPr>
          <p:cNvSpPr/>
          <p:nvPr/>
        </p:nvSpPr>
        <p:spPr>
          <a:xfrm>
            <a:off x="7418626" y="2503716"/>
            <a:ext cx="653143" cy="16328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3EBAAD0-70DA-5C04-55FA-A80C1DCE062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51937" y="2453364"/>
            <a:ext cx="1085851" cy="996047"/>
          </a:xfrm>
          <a:prstGeom prst="bentConnector3">
            <a:avLst>
              <a:gd name="adj1" fmla="val 6428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7167BC-D4A4-D477-AB56-D5B8DB0FF407}"/>
              </a:ext>
            </a:extLst>
          </p:cNvPr>
          <p:cNvCxnSpPr/>
          <p:nvPr/>
        </p:nvCxnSpPr>
        <p:spPr>
          <a:xfrm>
            <a:off x="8041826" y="3102428"/>
            <a:ext cx="0" cy="195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5A663F7-A539-3839-9A2E-B339BE4722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35340" y="2936327"/>
            <a:ext cx="1332918" cy="795436"/>
          </a:xfrm>
          <a:prstGeom prst="bentConnector3">
            <a:avLst>
              <a:gd name="adj1" fmla="val 696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04A2C5-5BB7-3D1D-7FF8-69C41FB882F4}"/>
              </a:ext>
            </a:extLst>
          </p:cNvPr>
          <p:cNvCxnSpPr>
            <a:cxnSpLocks/>
          </p:cNvCxnSpPr>
          <p:nvPr/>
        </p:nvCxnSpPr>
        <p:spPr>
          <a:xfrm>
            <a:off x="8017331" y="3592290"/>
            <a:ext cx="0" cy="2367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43767C1-E9D7-5B36-C374-53CE5D603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90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705">
        <p:fade/>
      </p:transition>
    </mc:Choice>
    <mc:Fallback xmlns="">
      <p:transition spd="med" advTm="28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2E068A6-63F5-2028-90F7-84B9EC2F10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D6FAC-38C5-9349-0ADA-7862EFA0D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Clinical Features of Co-Pathology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6A5A6-156D-B9E8-619C-CC4C241E58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522267"/>
            <a:ext cx="4419601" cy="29010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A note has been added to help clarify how to answer the “Vascular lesions on MRI” question.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Answer Yes if an MRI was performed within the timepoint and vascular lesions were present.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Answer No if an MRI was performed within the timepoint and vascular lesions were NOT present.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Answer Unknown if an MRI was NOT performed within the timepoint</a:t>
            </a:r>
            <a:r>
              <a:rPr lang="en-US" sz="1600" dirty="0"/>
              <a:t>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FB467-6945-719C-7F08-610472C1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64" y="307974"/>
            <a:ext cx="3637936" cy="4027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80C50-127C-43D4-C17B-A851EC3B7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358" y="2555898"/>
            <a:ext cx="3685453" cy="16379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A3A78C-558C-632A-5CA5-9FEB19B3FAD8}"/>
              </a:ext>
            </a:extLst>
          </p:cNvPr>
          <p:cNvSpPr/>
          <p:nvPr/>
        </p:nvSpPr>
        <p:spPr>
          <a:xfrm>
            <a:off x="5024372" y="2571750"/>
            <a:ext cx="3521947" cy="5878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40645ED-C0A6-FD6B-E9CB-7501731D5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35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096">
        <p:fade/>
      </p:transition>
    </mc:Choice>
    <mc:Fallback xmlns="">
      <p:transition spd="med" advTm="37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106694-04BE-8FB8-66EB-B0B038F5AE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AF67D-4F54-6441-0BC2-9B9CFB3BB0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Baseline Novel Therapy - Aducanumab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5567C-1053-F199-0B71-67DDF38BA3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The two lead questions have been removed.</a:t>
            </a:r>
          </a:p>
          <a:p>
            <a:r>
              <a:rPr lang="en-US" sz="2000" dirty="0"/>
              <a:t>The instructions have been updated to clarify what doses are required to be reported.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B971D-586C-7FCE-6708-757B987D9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2" y="307975"/>
            <a:ext cx="3629378" cy="4027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77C84-C091-C53F-4888-4CE768089870}"/>
              </a:ext>
            </a:extLst>
          </p:cNvPr>
          <p:cNvSpPr/>
          <p:nvPr/>
        </p:nvSpPr>
        <p:spPr>
          <a:xfrm>
            <a:off x="5098242" y="726620"/>
            <a:ext cx="2731307" cy="1551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97B577C-5BBD-C0AA-9BA7-A433F3203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41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30">
        <p:fade/>
      </p:transition>
    </mc:Choice>
    <mc:Fallback xmlns="">
      <p:transition spd="med" advTm="17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5488A8-6F01-050B-4E89-F138879057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5254C-1FF7-2505-4346-7E4A8CC72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Follow-up Novel Therapy - Aducanumab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14579-2BF2-7E67-0B35-3F8982CF86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The instructions have been updated to clarify what doses are required to be reported.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613A7-5A85-8411-5785-CB018143E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1" y="307975"/>
            <a:ext cx="3629378" cy="4027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2F0E5D-8E2D-A0DF-5FBA-EC846A37FD9D}"/>
              </a:ext>
            </a:extLst>
          </p:cNvPr>
          <p:cNvSpPr/>
          <p:nvPr/>
        </p:nvSpPr>
        <p:spPr>
          <a:xfrm>
            <a:off x="5122735" y="734784"/>
            <a:ext cx="1751594" cy="1469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111D8D1-A43D-83AE-E363-EF919E030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86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70">
        <p:fade/>
      </p:transition>
    </mc:Choice>
    <mc:Fallback xmlns="">
      <p:transition spd="med" advTm="13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85DDAC7-B92A-D434-7FE0-2300C30417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A7C0B-C760-AB2D-7512-FAC81B7A3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Baseline Novel Therapy - Lecanemab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75FCE-3D9F-E901-834B-8A4960F945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The two lead questions have been removed.</a:t>
            </a:r>
          </a:p>
          <a:p>
            <a:r>
              <a:rPr lang="en-US" sz="2000" dirty="0"/>
              <a:t>The instructions have been updated to clarify what doses are required to be reported.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3720E-123B-A264-915C-37B23FA9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1" y="307975"/>
            <a:ext cx="3629378" cy="4027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CF95B1-1C9A-729B-DD61-5A57AA7A800B}"/>
              </a:ext>
            </a:extLst>
          </p:cNvPr>
          <p:cNvSpPr/>
          <p:nvPr/>
        </p:nvSpPr>
        <p:spPr>
          <a:xfrm>
            <a:off x="5114570" y="710292"/>
            <a:ext cx="2935415" cy="1469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F78B8F-B581-F542-030A-F08A882E5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7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43">
        <p:fade/>
      </p:transition>
    </mc:Choice>
    <mc:Fallback xmlns="">
      <p:transition spd="med" advTm="14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3CE8966-5C54-6F38-0380-35CF799C6A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3BA57-191A-2C7C-E614-D190EB5C3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Follow-up Novel Therapy - Lecanemab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EEBC-567F-E227-60D7-5C1B2C6BB8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The instructions have been updated to clarify what doses are required to be reported.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FD3AD-D06E-51B8-7E60-7E4C2BA29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0" y="307976"/>
            <a:ext cx="3629379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492540-3682-42CB-C2F3-EBD1B883C32C}"/>
              </a:ext>
            </a:extLst>
          </p:cNvPr>
          <p:cNvSpPr/>
          <p:nvPr/>
        </p:nvSpPr>
        <p:spPr>
          <a:xfrm>
            <a:off x="5130898" y="726621"/>
            <a:ext cx="1735265" cy="1387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4CE2DE1-E525-B91A-AE2E-46FE95E45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40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68">
        <p:fade/>
      </p:transition>
    </mc:Choice>
    <mc:Fallback xmlns="">
      <p:transition spd="med" advTm="12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BD517C4-8310-FB8C-2CA9-E4203198D7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98271" y="808264"/>
            <a:ext cx="6188529" cy="35271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377AE-0DF4-18DA-AC75-3C89F27D4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Clinical Imaging Submission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5101B-1381-B52D-F6B4-EA302F8FA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808035"/>
            <a:ext cx="1966332" cy="352742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600" dirty="0"/>
              <a:t>The “Imaging Modality” dropdown menu has been updated to include FDG-PET.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reporting FDG-PET, complete the log line in its entirety but do NOT complete “Indicate the use of IV contrast (MRI)”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91E6C-657F-80BF-AAD2-1C62D264C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270" y="808035"/>
            <a:ext cx="6188529" cy="3527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859FFD-9C16-3DBB-9306-13147A956C21}"/>
              </a:ext>
            </a:extLst>
          </p:cNvPr>
          <p:cNvSpPr/>
          <p:nvPr/>
        </p:nvSpPr>
        <p:spPr>
          <a:xfrm>
            <a:off x="2555421" y="3902533"/>
            <a:ext cx="2130880" cy="1551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7882A4-C275-1A4B-101D-264A6ACCCDEA}"/>
              </a:ext>
            </a:extLst>
          </p:cNvPr>
          <p:cNvCxnSpPr/>
          <p:nvPr/>
        </p:nvCxnSpPr>
        <p:spPr>
          <a:xfrm>
            <a:off x="7658100" y="2571750"/>
            <a:ext cx="1028699" cy="13307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81B382-5718-8603-FB13-4D3FBFBC2FFD}"/>
              </a:ext>
            </a:extLst>
          </p:cNvPr>
          <p:cNvCxnSpPr>
            <a:stCxn id="8" idx="3"/>
          </p:cNvCxnSpPr>
          <p:nvPr/>
        </p:nvCxnSpPr>
        <p:spPr>
          <a:xfrm flipH="1">
            <a:off x="7625443" y="2571635"/>
            <a:ext cx="1061356" cy="13308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8DAD7F5-168C-F82A-D4AE-23608C089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96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00">
        <p:fade/>
      </p:transition>
    </mc:Choice>
    <mc:Fallback xmlns="">
      <p:transition spd="med" advTm="2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2ACE0-C423-D434-4352-FEE3948300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6157784" cy="787727"/>
          </a:xfrm>
        </p:spPr>
        <p:txBody>
          <a:bodyPr/>
          <a:lstStyle/>
          <a:p>
            <a:r>
              <a:rPr lang="en-US" dirty="0"/>
              <a:t>Form Roll-out in Follow-Up Folders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BB28-9A78-AA6E-1DBB-4755E68665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09313"/>
            <a:ext cx="8269705" cy="302001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dirty="0">
                <a:ea typeface="Calibri" panose="020F0502020204030204" pitchFamily="34" charset="0"/>
              </a:rPr>
              <a:t>After Migration 5, it was discovered that the following forms were not rolling out as expected within the Follow-Up folders –</a:t>
            </a:r>
          </a:p>
          <a:p>
            <a:pPr>
              <a:spcAft>
                <a:spcPts val="0"/>
              </a:spcAft>
            </a:pPr>
            <a:endParaRPr lang="en-US" sz="2000" dirty="0">
              <a:ea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46166B"/>
                </a:solidFill>
                <a:ea typeface="Calibri" panose="020F0502020204030204" pitchFamily="34" charset="0"/>
              </a:rPr>
              <a:t>Follow-up Concurrent Study Enrollment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46166B"/>
                </a:solidFill>
                <a:effectLst/>
                <a:ea typeface="Calibri" panose="020F0502020204030204" pitchFamily="34" charset="0"/>
              </a:rPr>
              <a:t>Additional Measures</a:t>
            </a:r>
          </a:p>
          <a:p>
            <a:pPr lvl="1">
              <a:spcBef>
                <a:spcPts val="0"/>
              </a:spcBef>
            </a:pPr>
            <a:endParaRPr lang="en-US" sz="2000" u="sng" dirty="0">
              <a:solidFill>
                <a:srgbClr val="46166B"/>
              </a:solidFill>
              <a:effectLst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lang="en-US" sz="2000" u="sng" dirty="0">
              <a:solidFill>
                <a:srgbClr val="46166B"/>
              </a:solidFill>
              <a:ea typeface="Calibri" panose="020F0502020204030204" pitchFamily="34" charset="0"/>
            </a:endParaRPr>
          </a:p>
          <a:p>
            <a:endParaRPr lang="en-US" sz="1800" dirty="0">
              <a:ea typeface="Calibri" panose="020F0502020204030204" pitchFamily="34" charset="0"/>
            </a:endParaRPr>
          </a:p>
          <a:p>
            <a:endParaRPr lang="en-US" sz="1800" dirty="0"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9D46DB-0D1B-80BB-C27C-7D3F0A9A5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27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3">
        <p:fade/>
      </p:transition>
    </mc:Choice>
    <mc:Fallback xmlns="">
      <p:transition spd="med" advTm="20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668DBC0-DED2-5CDC-3FF1-CE127A368A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7422" y="307975"/>
            <a:ext cx="3629378" cy="40274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45430-F0FE-6E3F-B09F-A108422DB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Concomitant Medications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027F8-B9AA-E412-BE2E-97A70B83F7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Fully unknown Start Dates can now be reported. Click on the ? icon for </a:t>
            </a:r>
            <a:r>
              <a:rPr lang="en-US" sz="2000" dirty="0" err="1"/>
              <a:t>HelpText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1D9E5DE-5808-88EB-CAAB-334103936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F18DC-9507-A836-6C36-67703E15D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421" y="307975"/>
            <a:ext cx="3629378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6FB9E2-6514-D121-3E4D-1AFD9BD84A6D}"/>
              </a:ext>
            </a:extLst>
          </p:cNvPr>
          <p:cNvSpPr/>
          <p:nvPr/>
        </p:nvSpPr>
        <p:spPr>
          <a:xfrm>
            <a:off x="5057420" y="3140779"/>
            <a:ext cx="2812953" cy="163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1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617">
        <p:fade/>
      </p:transition>
    </mc:Choice>
    <mc:Fallback>
      <p:transition spd="med" advTm="25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6FDF73E-7665-7C6B-62DE-10E5014E2F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22038-5E4F-33A8-19F3-72DC9261A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Withdrawal of Consent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6119F-3757-F631-6C83-68BBD84D3F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The instructions have been updated to remove reference to the previous enrollment system.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17A83-C1B3-B259-E22F-738299F2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1" y="307975"/>
            <a:ext cx="3629378" cy="4027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7D5DD1-06AC-8751-D332-1ACA8640339E}"/>
              </a:ext>
            </a:extLst>
          </p:cNvPr>
          <p:cNvSpPr/>
          <p:nvPr/>
        </p:nvSpPr>
        <p:spPr>
          <a:xfrm>
            <a:off x="5143500" y="979710"/>
            <a:ext cx="3543299" cy="2939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4CDD731-CB10-85FB-AF30-1745A1CC7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411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97">
        <p:fade/>
      </p:transition>
    </mc:Choice>
    <mc:Fallback>
      <p:transition spd="med" advTm="8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F91F941-A0DB-5BFA-D50C-3356136755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08778-B603-0205-3D4C-A01A1A4B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Optional Components Reconsent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8B4C3-FA72-79A2-F87E-39F1C4D374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The instructions have been updated to remove reference to the previous enrollment system.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B47D2-A2CB-D53E-D7D0-DE4925A2E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1" y="307975"/>
            <a:ext cx="3629378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68DCF-D7E0-284D-6EB5-CAB326E33DA4}"/>
              </a:ext>
            </a:extLst>
          </p:cNvPr>
          <p:cNvSpPr/>
          <p:nvPr/>
        </p:nvSpPr>
        <p:spPr>
          <a:xfrm>
            <a:off x="5139062" y="987873"/>
            <a:ext cx="3482424" cy="3265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4ACAF2B-2191-C619-B936-6D7B303F3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857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37">
        <p:fade/>
      </p:transition>
    </mc:Choice>
    <mc:Fallback>
      <p:transition spd="med" advTm="9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49452-943E-12D3-E705-E9A91534C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907256"/>
            <a:ext cx="8279607" cy="3428208"/>
          </a:xfrm>
        </p:spPr>
        <p:txBody>
          <a:bodyPr/>
          <a:lstStyle/>
          <a:p>
            <a:pPr algn="ctr"/>
            <a:r>
              <a:rPr lang="en-US" sz="2800" dirty="0"/>
              <a:t>Please send any data related questions to:</a:t>
            </a:r>
          </a:p>
          <a:p>
            <a:pPr algn="ctr"/>
            <a:endParaRPr lang="en-US" sz="2800" dirty="0"/>
          </a:p>
          <a:p>
            <a:pPr algn="ctr"/>
            <a:r>
              <a:rPr lang="en-US" sz="3200" b="1" dirty="0"/>
              <a:t>alznet-data@acr.org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00EF65D-A271-3020-3A87-05DA8374B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37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533">
        <p:fade/>
      </p:transition>
    </mc:Choice>
    <mc:Fallback>
      <p:transition spd="med" advTm="13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33DDA-1B19-7322-416A-3D51AB3E2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665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DCC25A6-0E1B-2CC8-22E6-5ECAA14B77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8144" y="307975"/>
            <a:ext cx="1857632" cy="4027488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1FE57-B409-2141-407C-7DA67D6C9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04" y="367393"/>
            <a:ext cx="1794112" cy="3968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2ACE0-C423-D434-4352-FEE3948300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6157784" cy="787727"/>
          </a:xfrm>
        </p:spPr>
        <p:txBody>
          <a:bodyPr/>
          <a:lstStyle/>
          <a:p>
            <a:r>
              <a:rPr lang="en-US" dirty="0"/>
              <a:t>Form Roll-out in Follow-Up Folders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BB28-9A78-AA6E-1DBB-4755E68665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60" y="1232641"/>
            <a:ext cx="6157784" cy="302001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ea typeface="Calibri" panose="020F0502020204030204" pitchFamily="34" charset="0"/>
              </a:rPr>
              <a:t>These forms should now be appearing in the Follow-up for those patients whose reporting periods came due between 01FEB2024 and 21MAY2024.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ea typeface="Calibri" panose="020F0502020204030204" pitchFamily="34" charset="0"/>
              </a:rPr>
              <a:t>Please review those cases and complete the two forms as necessary.</a:t>
            </a:r>
          </a:p>
          <a:p>
            <a:endParaRPr lang="en-US" sz="2000" dirty="0">
              <a:ea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endParaRPr lang="en-US" sz="2000" dirty="0">
              <a:effectLst/>
              <a:ea typeface="Calibri" panose="020F0502020204030204" pitchFamily="34" charset="0"/>
            </a:endParaRPr>
          </a:p>
          <a:p>
            <a:endParaRPr lang="en-US" sz="2000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a typeface="Calibri" panose="020F0502020204030204" pitchFamily="34" charset="0"/>
            </a:endParaRPr>
          </a:p>
          <a:p>
            <a:endParaRPr lang="en-US" sz="1800" dirty="0"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DB1161-EFBC-AFE8-4BF2-4F4A62DC24E7}"/>
              </a:ext>
            </a:extLst>
          </p:cNvPr>
          <p:cNvSpPr/>
          <p:nvPr/>
        </p:nvSpPr>
        <p:spPr>
          <a:xfrm>
            <a:off x="6932627" y="1616529"/>
            <a:ext cx="1688858" cy="32657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D5C5185-E226-0F2B-EF6C-EC1D3BDC0C1E}"/>
              </a:ext>
            </a:extLst>
          </p:cNvPr>
          <p:cNvSpPr/>
          <p:nvPr/>
        </p:nvSpPr>
        <p:spPr>
          <a:xfrm>
            <a:off x="6706082" y="1699044"/>
            <a:ext cx="154014" cy="1615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5CD2E83-6D55-A8D0-2064-452D45294C8D}"/>
              </a:ext>
            </a:extLst>
          </p:cNvPr>
          <p:cNvSpPr/>
          <p:nvPr/>
        </p:nvSpPr>
        <p:spPr>
          <a:xfrm>
            <a:off x="6709906" y="2784021"/>
            <a:ext cx="154014" cy="1615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0A951B-7137-1E4B-B7CA-F4B5DC2DC62A}"/>
              </a:ext>
            </a:extLst>
          </p:cNvPr>
          <p:cNvSpPr/>
          <p:nvPr/>
        </p:nvSpPr>
        <p:spPr>
          <a:xfrm>
            <a:off x="6932627" y="2784021"/>
            <a:ext cx="1688858" cy="22457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80359F-0E50-FD1D-E418-D647F140A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66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04">
        <p:fade/>
      </p:transition>
    </mc:Choice>
    <mc:Fallback xmlns="">
      <p:transition spd="med" advTm="22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A801B-3AFE-25F0-E7A5-C7AF139B5F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Follow-up Concurrent Study Enrollment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90C1D-4622-C2B8-8DAA-EC50EE49A3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988" y="1345580"/>
            <a:ext cx="4419601" cy="298988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900" dirty="0"/>
              <a:t>The </a:t>
            </a:r>
            <a:r>
              <a:rPr lang="en-US" sz="1900" u="sng" dirty="0"/>
              <a:t>Follow-up Concurrent Study Enrollment</a:t>
            </a:r>
            <a:r>
              <a:rPr lang="en-US" sz="1900" dirty="0"/>
              <a:t> form ‘pulls forward’, to the </a:t>
            </a:r>
            <a:r>
              <a:rPr lang="en-US" sz="1900" i="1" dirty="0"/>
              <a:t>current </a:t>
            </a:r>
            <a:r>
              <a:rPr lang="en-US" sz="1900" dirty="0"/>
              <a:t>data collection timepoint, any concurrent studies which were reported as “Ongoing” during the </a:t>
            </a:r>
            <a:r>
              <a:rPr lang="en-US" sz="1900" i="1" dirty="0"/>
              <a:t>previous</a:t>
            </a:r>
            <a:r>
              <a:rPr lang="en-US" sz="1900" dirty="0"/>
              <a:t> (most recent) data collection timepoint.</a:t>
            </a:r>
          </a:p>
          <a:p>
            <a:r>
              <a:rPr lang="en-US" sz="1900" dirty="0"/>
              <a:t>If previously reported “Ongoing” studies are not being ‘pulled forward’, please do the following:</a:t>
            </a:r>
          </a:p>
          <a:p>
            <a:endParaRPr lang="en-US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F76461-270C-2938-7913-E9BB009CAF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ACD1-71F2-750C-44DA-FE9406CB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271" y="645774"/>
            <a:ext cx="3472951" cy="1175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0E690-6E94-01E5-1003-867E7BE93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271" y="2201484"/>
            <a:ext cx="3448107" cy="17689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462006-CE80-C774-5E9F-0F4582B0E66D}"/>
              </a:ext>
            </a:extLst>
          </p:cNvPr>
          <p:cNvSpPr/>
          <p:nvPr/>
        </p:nvSpPr>
        <p:spPr>
          <a:xfrm>
            <a:off x="7780564" y="1233643"/>
            <a:ext cx="322656" cy="44647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B9F377-3E67-D545-9DDD-6ACA30062F62}"/>
              </a:ext>
            </a:extLst>
          </p:cNvPr>
          <p:cNvCxnSpPr>
            <a:cxnSpLocks/>
          </p:cNvCxnSpPr>
          <p:nvPr/>
        </p:nvCxnSpPr>
        <p:spPr>
          <a:xfrm flipH="1">
            <a:off x="5705061" y="1680117"/>
            <a:ext cx="2075503" cy="1719066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64681AC-62D5-E87D-360D-BA34512E3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38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48">
        <p:fade/>
      </p:transition>
    </mc:Choice>
    <mc:Fallback xmlns="">
      <p:transition spd="med" advTm="33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A801B-3AFE-25F0-E7A5-C7AF139B5F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Follow-up Concurrent Study Enrollment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90C1D-4622-C2B8-8DAA-EC50EE49A3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086" y="1293541"/>
            <a:ext cx="4419601" cy="304192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700" dirty="0"/>
              <a:t>On the </a:t>
            </a:r>
            <a:r>
              <a:rPr lang="en-US" sz="1700" u="sng" dirty="0"/>
              <a:t>Follow-up Reporting Period and Patient Status</a:t>
            </a:r>
            <a:r>
              <a:rPr lang="en-US" sz="1700" dirty="0"/>
              <a:t> form, ‘toggle’ the answer to this question.</a:t>
            </a:r>
          </a:p>
          <a:p>
            <a:pPr>
              <a:spcAft>
                <a:spcPts val="1200"/>
              </a:spcAft>
            </a:pPr>
            <a:r>
              <a:rPr lang="en-US" sz="1700" dirty="0"/>
              <a:t>That is, if you originally entered No, change the answer to Yes and hit Save. Then, change the answer back to No and hit Save.</a:t>
            </a:r>
          </a:p>
          <a:p>
            <a:pPr>
              <a:spcAft>
                <a:spcPts val="300"/>
              </a:spcAft>
            </a:pPr>
            <a:r>
              <a:rPr lang="en-US" sz="1700" dirty="0"/>
              <a:t>This should ‘trigger’ the programming and the Ongoing studies will be ‘pulled forward’ into the current </a:t>
            </a:r>
            <a:r>
              <a:rPr lang="en-US" sz="1700" u="sng" dirty="0"/>
              <a:t>Follow-up Concurrent Study Enrollment</a:t>
            </a:r>
            <a:r>
              <a:rPr lang="en-US" sz="1700" dirty="0"/>
              <a:t> form. </a:t>
            </a:r>
          </a:p>
          <a:p>
            <a:endParaRPr lang="en-US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F76461-270C-2938-7913-E9BB009CAF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2AC7-CA59-3931-732E-D41EC6B07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265" y="401480"/>
            <a:ext cx="3444918" cy="38404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D69BC3-0DB4-A40B-C114-8A968ACB3718}"/>
              </a:ext>
            </a:extLst>
          </p:cNvPr>
          <p:cNvSpPr/>
          <p:nvPr/>
        </p:nvSpPr>
        <p:spPr>
          <a:xfrm>
            <a:off x="5130265" y="1928813"/>
            <a:ext cx="2970748" cy="3714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7D1DFAB-CC29-4846-F35C-0A8372CB4316}"/>
              </a:ext>
            </a:extLst>
          </p:cNvPr>
          <p:cNvCxnSpPr/>
          <p:nvPr/>
        </p:nvCxnSpPr>
        <p:spPr>
          <a:xfrm>
            <a:off x="4609170" y="1784195"/>
            <a:ext cx="485422" cy="371707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54DA5A1-1AC0-7768-CF4F-B4EC20EE0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07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627">
        <p:fade/>
      </p:transition>
    </mc:Choice>
    <mc:Fallback xmlns="">
      <p:transition spd="med" advTm="35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EA1AE06-79E8-51AB-DA59-D0C8DBEC16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A7AD2-305E-1088-51DA-236A79783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Date Appended to Follow-up Folders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762E0-3865-5DF9-CD73-8694F9FDE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021" y="1445078"/>
            <a:ext cx="4419601" cy="289038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ea typeface="Calibri" panose="020F0502020204030204" pitchFamily="34" charset="0"/>
              </a:rPr>
              <a:t>After Migration 5, it was discovered that the reporting period end dates were no longer being appended to the Follow-Up folders.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ea typeface="Calibri" panose="020F0502020204030204" pitchFamily="34" charset="0"/>
              </a:rPr>
              <a:t>This should now be working for those patients whose reporting periods came due between 01FEB2024 and 21MAY2024.</a:t>
            </a:r>
          </a:p>
          <a:p>
            <a:pPr>
              <a:spcAft>
                <a:spcPts val="300"/>
              </a:spcAft>
            </a:pPr>
            <a:endParaRPr lang="en-US" sz="2000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3195-A55B-D839-14BD-28DC5B4FD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663" y="505956"/>
            <a:ext cx="3453493" cy="246584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F36A76-15D6-B014-A8AF-137607F62D84}"/>
              </a:ext>
            </a:extLst>
          </p:cNvPr>
          <p:cNvSpPr/>
          <p:nvPr/>
        </p:nvSpPr>
        <p:spPr>
          <a:xfrm>
            <a:off x="5151663" y="1347107"/>
            <a:ext cx="1126673" cy="4572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C4AE7F4-DF90-85FE-746B-8E02C9F6F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51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14">
        <p:fade/>
      </p:transition>
    </mc:Choice>
    <mc:Fallback xmlns="">
      <p:transition spd="med" advTm="2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ECF3A1-F74C-2993-CF5A-3B6BBF5088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95767-2279-87F2-64B6-601C93CDD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Medical 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122A7-3B76-31A5-299A-4BF0AB609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412422"/>
            <a:ext cx="4419601" cy="29230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Two updates have been made to this form: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Instructions have been updated to clarify how to report MCI/dementia/Alzheimer’s Disease.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Fully unknown Start Dates can now be reported. Click on the ? icon for </a:t>
            </a:r>
            <a:r>
              <a:rPr lang="en-US" sz="2000" dirty="0" err="1"/>
              <a:t>HelpText</a:t>
            </a:r>
            <a:r>
              <a:rPr lang="en-US" sz="2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4C80C-AF5A-E0AE-F642-7A56EB248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999" y="307975"/>
            <a:ext cx="3635223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256B97-0250-21CB-82B1-6738D17033E4}"/>
              </a:ext>
            </a:extLst>
          </p:cNvPr>
          <p:cNvSpPr/>
          <p:nvPr/>
        </p:nvSpPr>
        <p:spPr>
          <a:xfrm>
            <a:off x="5135336" y="915122"/>
            <a:ext cx="3523558" cy="49730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B3A214-8CCC-71BF-F7CB-BC79633D938E}"/>
              </a:ext>
            </a:extLst>
          </p:cNvPr>
          <p:cNvSpPr/>
          <p:nvPr/>
        </p:nvSpPr>
        <p:spPr>
          <a:xfrm>
            <a:off x="6702878" y="2432957"/>
            <a:ext cx="832758" cy="68580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D4108ED-49E3-D43E-5F5B-9F29F7FC3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00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873">
        <p:fade/>
      </p:transition>
    </mc:Choice>
    <mc:Fallback xmlns="">
      <p:transition spd="med" advTm="33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6D66431-605D-CEC5-4CB2-9C491F1DAF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32323-361B-137E-D4E2-C90BE88D6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4419600" cy="949325"/>
          </a:xfrm>
        </p:spPr>
        <p:txBody>
          <a:bodyPr/>
          <a:lstStyle/>
          <a:p>
            <a:r>
              <a:rPr lang="en-US" dirty="0"/>
              <a:t>Follow-up Conditions and Medications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73083-D354-8D2D-27AC-297B2C1BCA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534886"/>
            <a:ext cx="4419601" cy="280057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b="1" dirty="0">
                <a:solidFill>
                  <a:srgbClr val="FF0000"/>
                </a:solidFill>
              </a:rPr>
              <a:t>*** NEW FORM ***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This form has taken the place of the </a:t>
            </a:r>
            <a:r>
              <a:rPr lang="en-US" sz="1800" u="sng" dirty="0"/>
              <a:t>Follow-up Adverse Events Assessment</a:t>
            </a:r>
            <a:r>
              <a:rPr lang="en-US" sz="1800" dirty="0"/>
              <a:t> form in each Follow-Up folder.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Complete in its entirety and for each Yes response, follow the instructions indicated under the question.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29B91-80D4-C21A-4189-203D53BA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2" y="307976"/>
            <a:ext cx="3629378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C5B0B84F-E4CB-487B-0E34-42100C857CCF}"/>
              </a:ext>
            </a:extLst>
          </p:cNvPr>
          <p:cNvSpPr/>
          <p:nvPr/>
        </p:nvSpPr>
        <p:spPr>
          <a:xfrm>
            <a:off x="5086354" y="1053194"/>
            <a:ext cx="130629" cy="1306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4E4D6B-F95E-CB32-B46E-1C24609E9DAD}"/>
              </a:ext>
            </a:extLst>
          </p:cNvPr>
          <p:cNvCxnSpPr>
            <a:cxnSpLocks/>
          </p:cNvCxnSpPr>
          <p:nvPr/>
        </p:nvCxnSpPr>
        <p:spPr>
          <a:xfrm flipH="1">
            <a:off x="7453994" y="734786"/>
            <a:ext cx="947056" cy="400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9F56CA6-096B-1439-E848-9FF45E78A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65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52">
        <p:fade/>
      </p:transition>
    </mc:Choice>
    <mc:Fallback xmlns="">
      <p:transition spd="med" advTm="25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6D66431-605D-CEC5-4CB2-9C491F1DAF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32323-361B-137E-D4E2-C90BE88D6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07975"/>
            <a:ext cx="4419600" cy="949325"/>
          </a:xfrm>
        </p:spPr>
        <p:txBody>
          <a:bodyPr/>
          <a:lstStyle/>
          <a:p>
            <a:r>
              <a:rPr lang="en-US" dirty="0"/>
              <a:t>Follow-up Conditions and Medications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73083-D354-8D2D-27AC-297B2C1BCA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477736"/>
            <a:ext cx="4419601" cy="285772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Going forward, the </a:t>
            </a:r>
            <a:r>
              <a:rPr lang="en-US" sz="2000" u="sng" dirty="0"/>
              <a:t>Clinical Events</a:t>
            </a:r>
            <a:r>
              <a:rPr lang="en-US" sz="2000" dirty="0"/>
              <a:t> form will no longer appear in every Follow-Up folder.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It will only roll-out when “Did any </a:t>
            </a:r>
            <a:r>
              <a:rPr lang="en-US" sz="1600" u="sng" dirty="0">
                <a:solidFill>
                  <a:schemeClr val="accent1"/>
                </a:solidFill>
              </a:rPr>
              <a:t>new</a:t>
            </a:r>
            <a:r>
              <a:rPr lang="en-US" sz="1600" dirty="0">
                <a:solidFill>
                  <a:schemeClr val="accent1"/>
                </a:solidFill>
              </a:rPr>
              <a:t> Clinical Event conditions begin since the last data entry timepoint?” is answered Yes.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NOTE: If the Clinical Events form was previously completed, it will still be present and available to update.</a:t>
            </a:r>
          </a:p>
          <a:p>
            <a:pPr>
              <a:spcAft>
                <a:spcPts val="1200"/>
              </a:spcAft>
            </a:pPr>
            <a:endParaRPr lang="en-US" sz="1600" dirty="0"/>
          </a:p>
          <a:p>
            <a:pPr>
              <a:spcAft>
                <a:spcPts val="1200"/>
              </a:spcAft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29B91-80D4-C21A-4189-203D53BA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22" y="307976"/>
            <a:ext cx="3629378" cy="4027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C5B0B84F-E4CB-487B-0E34-42100C857CCF}"/>
              </a:ext>
            </a:extLst>
          </p:cNvPr>
          <p:cNvSpPr/>
          <p:nvPr/>
        </p:nvSpPr>
        <p:spPr>
          <a:xfrm>
            <a:off x="5086354" y="1053194"/>
            <a:ext cx="130629" cy="1306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4E4D6B-F95E-CB32-B46E-1C24609E9DAD}"/>
              </a:ext>
            </a:extLst>
          </p:cNvPr>
          <p:cNvCxnSpPr>
            <a:cxnSpLocks/>
          </p:cNvCxnSpPr>
          <p:nvPr/>
        </p:nvCxnSpPr>
        <p:spPr>
          <a:xfrm flipH="1">
            <a:off x="7453994" y="734786"/>
            <a:ext cx="947056" cy="400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7887B4E-85FE-A3D3-5E1D-A252F9DA4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13">
        <p:fade/>
      </p:transition>
    </mc:Choice>
    <mc:Fallback xmlns="">
      <p:transition spd="med" advTm="29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and Sections">
  <a:themeElements>
    <a:clrScheme name="Alzheimer's Association template 2020">
      <a:dk1>
        <a:sysClr val="windowText" lastClr="000000"/>
      </a:dk1>
      <a:lt1>
        <a:sysClr val="window" lastClr="FFFFFF"/>
      </a:lt1>
      <a:dk2>
        <a:srgbClr val="808285"/>
      </a:dk2>
      <a:lt2>
        <a:srgbClr val="D1D3D4"/>
      </a:lt2>
      <a:accent1>
        <a:srgbClr val="492365"/>
      </a:accent1>
      <a:accent2>
        <a:srgbClr val="8E799D"/>
      </a:accent2>
      <a:accent3>
        <a:srgbClr val="5AC3B6"/>
      </a:accent3>
      <a:accent4>
        <a:srgbClr val="AFDED7"/>
      </a:accent4>
      <a:accent5>
        <a:srgbClr val="FAA21B"/>
      </a:accent5>
      <a:accent6>
        <a:srgbClr val="FECD8C"/>
      </a:accent6>
      <a:hlink>
        <a:srgbClr val="6A4D7D"/>
      </a:hlink>
      <a:folHlink>
        <a:srgbClr val="87D0C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Z-NET AA focus">
  <a:themeElements>
    <a:clrScheme name="46166">
      <a:dk1>
        <a:srgbClr val="000000"/>
      </a:dk1>
      <a:lt1>
        <a:srgbClr val="FFFFFF"/>
      </a:lt1>
      <a:dk2>
        <a:srgbClr val="808285"/>
      </a:dk2>
      <a:lt2>
        <a:srgbClr val="D1D3D4"/>
      </a:lt2>
      <a:accent1>
        <a:srgbClr val="46166B"/>
      </a:accent1>
      <a:accent2>
        <a:srgbClr val="8E799D"/>
      </a:accent2>
      <a:accent3>
        <a:srgbClr val="5AC3B6"/>
      </a:accent3>
      <a:accent4>
        <a:srgbClr val="AFDED7"/>
      </a:accent4>
      <a:accent5>
        <a:srgbClr val="FAA21B"/>
      </a:accent5>
      <a:accent6>
        <a:srgbClr val="FECD8C"/>
      </a:accent6>
      <a:hlink>
        <a:srgbClr val="6A4D7D"/>
      </a:hlink>
      <a:folHlink>
        <a:srgbClr val="87D0C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Z-NET-subtle">
  <a:themeElements>
    <a:clrScheme name="46166">
      <a:dk1>
        <a:srgbClr val="000000"/>
      </a:dk1>
      <a:lt1>
        <a:srgbClr val="FFFFFF"/>
      </a:lt1>
      <a:dk2>
        <a:srgbClr val="808285"/>
      </a:dk2>
      <a:lt2>
        <a:srgbClr val="D1D3D4"/>
      </a:lt2>
      <a:accent1>
        <a:srgbClr val="46166B"/>
      </a:accent1>
      <a:accent2>
        <a:srgbClr val="8E799D"/>
      </a:accent2>
      <a:accent3>
        <a:srgbClr val="5AC3B6"/>
      </a:accent3>
      <a:accent4>
        <a:srgbClr val="AFDED7"/>
      </a:accent4>
      <a:accent5>
        <a:srgbClr val="FAA21B"/>
      </a:accent5>
      <a:accent6>
        <a:srgbClr val="FECD8C"/>
      </a:accent6>
      <a:hlink>
        <a:srgbClr val="6A4D7D"/>
      </a:hlink>
      <a:folHlink>
        <a:srgbClr val="87D0C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BDF770345D9499956DAEFAA94D611" ma:contentTypeVersion="5" ma:contentTypeDescription="Create a new document." ma:contentTypeScope="" ma:versionID="c1dd1dbc9d546e353ea0e1c79a00b7f9">
  <xsd:schema xmlns:xsd="http://www.w3.org/2001/XMLSchema" xmlns:xs="http://www.w3.org/2001/XMLSchema" xmlns:p="http://schemas.microsoft.com/office/2006/metadata/properties" xmlns:ns1="http://schemas.microsoft.com/sharepoint/v3" xmlns:ns2="E30FDC33-7E6A-4270-AF2C-80C624F9261E" xmlns:ns3="e30fdc33-7e6a-4270-af2c-80c624f9261e" targetNamespace="http://schemas.microsoft.com/office/2006/metadata/properties" ma:root="true" ma:fieldsID="7d8a5945eccafc51b49d15db74331c96" ns1:_="" ns2:_="" ns3:_="">
    <xsd:import namespace="http://schemas.microsoft.com/sharepoint/v3"/>
    <xsd:import namespace="E30FDC33-7E6A-4270-AF2C-80C624F9261E"/>
    <xsd:import namespace="e30fdc33-7e6a-4270-af2c-80c624f9261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DC33-7E6A-4270-AF2C-80C624F926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dc33-7e6a-4270-af2c-80c624f9261e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3ED819-45CB-4EEF-9053-61A0F631B6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15BF91-7C61-452C-AD44-16B38C50CAD7}">
  <ds:schemaRefs>
    <ds:schemaRef ds:uri="http://schemas.microsoft.com/office/2006/metadata/properties"/>
    <ds:schemaRef ds:uri="E30FDC33-7E6A-4270-AF2C-80C624F9261E"/>
    <ds:schemaRef ds:uri="http://schemas.microsoft.com/office/2006/documentManagement/types"/>
    <ds:schemaRef ds:uri="http://schemas.microsoft.com/sharepoint/v3"/>
    <ds:schemaRef ds:uri="http://purl.org/dc/terms/"/>
    <ds:schemaRef ds:uri="e30fdc33-7e6a-4270-af2c-80c624f9261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6399A4-3864-44D1-ADF8-6040B977BD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30FDC33-7E6A-4270-AF2C-80C624F9261E"/>
    <ds:schemaRef ds:uri="e30fdc33-7e6a-4270-af2c-80c624f926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13287</TotalTime>
  <Words>915</Words>
  <Application>Microsoft Office PowerPoint</Application>
  <PresentationFormat>On-screen Show (16:9)</PresentationFormat>
  <Paragraphs>81</Paragraphs>
  <Slides>24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Title and Sections</vt:lpstr>
      <vt:lpstr>ALZ-NET AA focus</vt:lpstr>
      <vt:lpstr>ALZ-NET-subtle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Alzheimers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PowerPoint Template 16x9 Aspect Ratio</dc:title>
  <dc:creator>Jessica Yen</dc:creator>
  <cp:keywords>powerpoint template</cp:keywords>
  <cp:lastModifiedBy>Donahue, Kathleen</cp:lastModifiedBy>
  <cp:revision>246</cp:revision>
  <dcterms:created xsi:type="dcterms:W3CDTF">2016-11-21T15:10:09Z</dcterms:created>
  <dcterms:modified xsi:type="dcterms:W3CDTF">2024-06-11T19:32:08Z</dcterms:modified>
  <cp:category>Association PowerPoint Template 16x9 Aspect Ratio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0x0101003F5BDF770345D9499956DAEFAA94D611</vt:lpwstr>
  </property>
</Properties>
</file>