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  <p:sldMasterId id="2147483660" r:id="rId5"/>
    <p:sldMasterId id="2147483712" r:id="rId6"/>
  </p:sldMasterIdLst>
  <p:notesMasterIdLst>
    <p:notesMasterId r:id="rId25"/>
  </p:notesMasterIdLst>
  <p:sldIdLst>
    <p:sldId id="271" r:id="rId7"/>
    <p:sldId id="426" r:id="rId8"/>
    <p:sldId id="432" r:id="rId9"/>
    <p:sldId id="411" r:id="rId10"/>
    <p:sldId id="434" r:id="rId11"/>
    <p:sldId id="425" r:id="rId12"/>
    <p:sldId id="449" r:id="rId13"/>
    <p:sldId id="450" r:id="rId14"/>
    <p:sldId id="452" r:id="rId15"/>
    <p:sldId id="451" r:id="rId16"/>
    <p:sldId id="453" r:id="rId17"/>
    <p:sldId id="455" r:id="rId18"/>
    <p:sldId id="456" r:id="rId19"/>
    <p:sldId id="454" r:id="rId20"/>
    <p:sldId id="457" r:id="rId21"/>
    <p:sldId id="458" r:id="rId22"/>
    <p:sldId id="402" r:id="rId23"/>
    <p:sldId id="272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5C407F-4E2C-0AC3-9F59-617C7D8A4FCE}" name="Donahue, Kathleen" initials="DK" userId="S::kdonahue@acr.org::8dbe47aa-6fde-4fc0-bb27-f0f5fd8d5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66B"/>
    <a:srgbClr val="FF6600"/>
    <a:srgbClr val="85549B"/>
    <a:srgbClr val="FAFAFA"/>
    <a:srgbClr val="98CCFF"/>
    <a:srgbClr val="8A898E"/>
    <a:srgbClr val="FFFFFF"/>
    <a:srgbClr val="E8E4EB"/>
    <a:srgbClr val="8E799D"/>
    <a:srgbClr val="527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72" autoAdjust="0"/>
    <p:restoredTop sz="91690" autoAdjust="0"/>
  </p:normalViewPr>
  <p:slideViewPr>
    <p:cSldViewPr snapToGrid="0">
      <p:cViewPr varScale="1">
        <p:scale>
          <a:sx n="117" d="100"/>
          <a:sy n="117" d="100"/>
        </p:scale>
        <p:origin x="96" y="300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974AC-03CC-43AC-9E6B-515530B0825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CC14-34BA-4A26-A021-37290444C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AD7E9F-8A1E-4397-78AA-BC4723649C79}"/>
              </a:ext>
            </a:extLst>
          </p:cNvPr>
          <p:cNvSpPr/>
          <p:nvPr userDrawn="1"/>
        </p:nvSpPr>
        <p:spPr>
          <a:xfrm>
            <a:off x="1314450" y="0"/>
            <a:ext cx="65151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5549B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EAA653C-16FF-2D69-4D99-F4CAB564D8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094924-E1BA-208F-F467-4A6559E71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869589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E9C9671-70C8-FF95-59B8-79D0B52A5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143251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4CD955-B4F8-C099-41A3-61C69D620D78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79062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BB39B6-2A81-9ADB-E45F-663EA22981D1}"/>
              </a:ext>
            </a:extLst>
          </p:cNvPr>
          <p:cNvCxnSpPr>
            <a:cxnSpLocks/>
          </p:cNvCxnSpPr>
          <p:nvPr userDrawn="1"/>
        </p:nvCxnSpPr>
        <p:spPr>
          <a:xfrm>
            <a:off x="2286000" y="179037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10B21995-4780-3741-4603-F39600B78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7362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995711F-9221-BF78-7DB0-B466325999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69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40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1493694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6520296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816350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2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830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803564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757628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7210425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6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602748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921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329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Z-NET-title-left-3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4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BBFF296-7C51-F8EC-6407-684483CD09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4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B6F6C29-BDDF-0598-BB8D-E3D3B156B2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595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ed-title-2-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22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B126AAD-9863-656D-C358-B8E54D9FB0FE}"/>
              </a:ext>
            </a:extLst>
          </p:cNvPr>
          <p:cNvSpPr/>
          <p:nvPr userDrawn="1"/>
        </p:nvSpPr>
        <p:spPr>
          <a:xfrm>
            <a:off x="1314450" y="0"/>
            <a:ext cx="6515100" cy="3932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14FCFA9D-21D1-710C-C34B-F9A10D2168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323950A-D90D-49BF-7FEA-09A9702A93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733265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55C6DB3-129F-56DF-7BE6-0052D3929E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006927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-title-1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857492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375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4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3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877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6F01F-A5B2-1A1C-AADF-11A392BC4B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7422" y="307976"/>
            <a:ext cx="3629378" cy="40274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4419601" cy="2682876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6399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8043CFD0-9439-CB4B-24E7-BB772F95444D}"/>
              </a:ext>
            </a:extLst>
          </p:cNvPr>
          <p:cNvSpPr/>
          <p:nvPr userDrawn="1"/>
        </p:nvSpPr>
        <p:spPr>
          <a:xfrm>
            <a:off x="1493693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F60F635E-6665-631A-4276-AE92108B1589}"/>
              </a:ext>
            </a:extLst>
          </p:cNvPr>
          <p:cNvSpPr/>
          <p:nvPr userDrawn="1"/>
        </p:nvSpPr>
        <p:spPr>
          <a:xfrm flipH="1">
            <a:off x="6520295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692172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rgbClr val="85549B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5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971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838701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>
            <a:off x="803563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F8506E6-82B8-D800-0385-DBF8A0748768}"/>
              </a:ext>
            </a:extLst>
          </p:cNvPr>
          <p:cNvSpPr/>
          <p:nvPr userDrawn="1"/>
        </p:nvSpPr>
        <p:spPr>
          <a:xfrm flipH="1">
            <a:off x="7210426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0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-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3318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397136"/>
            <a:ext cx="1806222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2652456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52455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B0FE3B67-5076-944E-EE51-F33303D044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8799" y="1397136"/>
            <a:ext cx="1777999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652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40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A8A186-D992-4668-8C94-92428051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437467" y="4738527"/>
            <a:ext cx="2269066" cy="2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9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1534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75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9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no-logo">
    <p:bg>
      <p:bgPr>
        <a:gradFill>
          <a:gsLst>
            <a:gs pos="10000">
              <a:schemeClr val="bg1"/>
            </a:gs>
            <a:gs pos="6000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80C43E54-1DAF-B10D-070A-94F43027D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04389" y="246064"/>
            <a:ext cx="2619842" cy="70630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D306F-FDFE-CFFF-FA44-0EEB4EA375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0687" y="1721556"/>
            <a:ext cx="5762625" cy="1169940"/>
          </a:xfrm>
          <a:prstGeom prst="rect">
            <a:avLst/>
          </a:prstGeom>
        </p:spPr>
        <p:txBody>
          <a:bodyPr lIns="0" tIns="91440" rIns="0" bIns="0" anchor="b"/>
          <a:lstStyle>
            <a:lvl1pPr marL="0" indent="0" algn="ctr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D78A40-B177-0F59-4BB6-3469D8A88389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060374"/>
            <a:ext cx="457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ACCA8E-E901-9119-BD40-DD477D228DC9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2D86B8-4FCA-3AE6-B6FC-DADAA790C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06886" y="998788"/>
            <a:ext cx="2330450" cy="33855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4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4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4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4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4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236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2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1050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insite.alz.org/downloads/communications/logos/alz_association/PeopleAndScienceBrandSymbol_cmyk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8F3466-EEDF-4914-BC65-3C4DACD403C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3539577" y="4760195"/>
            <a:ext cx="2064845" cy="21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7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1" r:id="rId3"/>
    <p:sldLayoutId id="2147483702" r:id="rId4"/>
    <p:sldLayoutId id="2147483703" r:id="rId5"/>
    <p:sldLayoutId id="2147483709" r:id="rId6"/>
    <p:sldLayoutId id="2147483710" r:id="rId7"/>
    <p:sldLayoutId id="2147483707" r:id="rId8"/>
    <p:sldLayoutId id="2147483708" r:id="rId9"/>
    <p:sldLayoutId id="2147483705" r:id="rId10"/>
    <p:sldLayoutId id="2147483711" r:id="rId11"/>
    <p:sldLayoutId id="2147483706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08CB3-D5C2-2787-F450-EA7F93EF321C}"/>
              </a:ext>
            </a:extLst>
          </p:cNvPr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gradFill>
            <a:gsLst>
              <a:gs pos="57000">
                <a:srgbClr val="85549B"/>
              </a:gs>
              <a:gs pos="0">
                <a:schemeClr val="bg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929A659-C86A-CA53-E324-9369B29EE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6828523-1B28-3201-273E-00103CA58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 t="32270" b="40770"/>
          <a:stretch/>
        </p:blipFill>
        <p:spPr>
          <a:xfrm>
            <a:off x="214078" y="4683784"/>
            <a:ext cx="1355450" cy="36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26" r:id="rId3"/>
    <p:sldLayoutId id="2147483716" r:id="rId4"/>
    <p:sldLayoutId id="2147483717" r:id="rId5"/>
    <p:sldLayoutId id="2147483728" r:id="rId6"/>
    <p:sldLayoutId id="2147483718" r:id="rId7"/>
    <p:sldLayoutId id="2147483719" r:id="rId8"/>
    <p:sldLayoutId id="2147483720" r:id="rId9"/>
    <p:sldLayoutId id="2147483721" r:id="rId10"/>
    <p:sldLayoutId id="2147483727" r:id="rId11"/>
    <p:sldLayoutId id="2147483722" r:id="rId12"/>
    <p:sldLayoutId id="2147483723" r:id="rId13"/>
    <p:sldLayoutId id="2147483724" r:id="rId14"/>
    <p:sldLayoutId id="214748372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CE3726-4A59-7F62-676F-B39B6577A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ALZ-NET (4709) eCRF Training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Migration #7 - Updates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C761-94A6-6B1D-4926-CBDFC9E28F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Kathleen Donahue – Senior Clinical Data Manager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9F98C-34FF-D514-13C5-9980F68CBB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1"/>
                </a:solidFill>
              </a:rPr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2665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Follow-up Novel Therapy Administration YN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8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Donanemab (</a:t>
            </a:r>
            <a:r>
              <a:rPr lang="en-US" sz="1800" dirty="0" err="1"/>
              <a:t>Kisunla</a:t>
            </a:r>
            <a:r>
              <a:rPr lang="en-US" sz="1200" baseline="44000" dirty="0" err="1"/>
              <a:t>TM</a:t>
            </a:r>
            <a:r>
              <a:rPr lang="en-US" sz="1800" dirty="0"/>
              <a:t>) has been added to the list of novel FDA-approved AD therapies.</a:t>
            </a:r>
          </a:p>
          <a:p>
            <a:pPr>
              <a:spcAft>
                <a:spcPts val="1200"/>
              </a:spcAft>
            </a:pPr>
            <a:r>
              <a:rPr lang="en-US" sz="1800" b="1" dirty="0"/>
              <a:t>NOTE: </a:t>
            </a:r>
            <a:r>
              <a:rPr lang="en-US" sz="1800" dirty="0"/>
              <a:t>Because a new field has been added to this form, it will appear on the monthly Overdue Forms report unless you RE-SAVE the form.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FCDE4C-08D5-23CD-11CB-9CFC6F5CD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452" y="307975"/>
            <a:ext cx="3552348" cy="395922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3F1D59-556C-FA6D-8378-5B556FC9BB71}"/>
              </a:ext>
            </a:extLst>
          </p:cNvPr>
          <p:cNvSpPr/>
          <p:nvPr/>
        </p:nvSpPr>
        <p:spPr>
          <a:xfrm>
            <a:off x="5248175" y="2113618"/>
            <a:ext cx="1028700" cy="2612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9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646" y="307975"/>
            <a:ext cx="4419600" cy="1137104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Baseline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836964"/>
            <a:ext cx="4419601" cy="24984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This form only becomes visible and available for data entry when Donanemab is selected on the </a:t>
            </a:r>
            <a:r>
              <a:rPr lang="en-US" sz="1800" u="sng" dirty="0"/>
              <a:t>Baseline Novel Therapy Administration YN</a:t>
            </a:r>
            <a:r>
              <a:rPr lang="en-US" sz="1800" dirty="0"/>
              <a:t> form.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Complete a log line for </a:t>
            </a:r>
            <a:r>
              <a:rPr lang="en-US" sz="1800" i="1" dirty="0"/>
              <a:t>each</a:t>
            </a:r>
            <a:r>
              <a:rPr lang="en-US" sz="1800" dirty="0"/>
              <a:t> dose taken prior to enrollment to the registry – up to and including the day of entry.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24415-01FE-A01B-C061-E27EBD7D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62" y="307975"/>
            <a:ext cx="3586897" cy="402748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A64542F-20C4-B213-6A17-ABEADE50B218}"/>
              </a:ext>
            </a:extLst>
          </p:cNvPr>
          <p:cNvSpPr/>
          <p:nvPr/>
        </p:nvSpPr>
        <p:spPr>
          <a:xfrm>
            <a:off x="5077300" y="803026"/>
            <a:ext cx="2963456" cy="1958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646" y="307975"/>
            <a:ext cx="4419600" cy="1112611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Baseline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828800"/>
            <a:ext cx="4419601" cy="250666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Pay close attention to the Instructions when reporting a Missed Dose.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When reporting a Missed Dose, enter the Expected Date, answer Yes to “Since the previous dose, has there been any changes to the dose/treatment?” and provide a Reason.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24415-01FE-A01B-C061-E27EBD7D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62" y="307975"/>
            <a:ext cx="3586897" cy="4027488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458A7B-1D9D-3F86-9952-59AF76DC0CE9}"/>
              </a:ext>
            </a:extLst>
          </p:cNvPr>
          <p:cNvSpPr/>
          <p:nvPr/>
        </p:nvSpPr>
        <p:spPr>
          <a:xfrm>
            <a:off x="5080024" y="924339"/>
            <a:ext cx="3565657" cy="6105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C2379A5F-BCBA-B0DB-8EB1-6D132072184B}"/>
              </a:ext>
            </a:extLst>
          </p:cNvPr>
          <p:cNvSpPr/>
          <p:nvPr/>
        </p:nvSpPr>
        <p:spPr>
          <a:xfrm>
            <a:off x="4898398" y="2176671"/>
            <a:ext cx="250074" cy="198782"/>
          </a:xfrm>
          <a:prstGeom prst="star5">
            <a:avLst/>
          </a:prstGeom>
          <a:solidFill>
            <a:srgbClr val="FF0000"/>
          </a:solidFill>
          <a:ln>
            <a:solidFill>
              <a:srgbClr val="4616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C1CDEE1-B26A-991B-E0F7-1FCC93886224}"/>
              </a:ext>
            </a:extLst>
          </p:cNvPr>
          <p:cNvSpPr/>
          <p:nvPr/>
        </p:nvSpPr>
        <p:spPr>
          <a:xfrm>
            <a:off x="4893994" y="3668852"/>
            <a:ext cx="250074" cy="198782"/>
          </a:xfrm>
          <a:prstGeom prst="star5">
            <a:avLst/>
          </a:prstGeom>
          <a:solidFill>
            <a:srgbClr val="FF0000"/>
          </a:solidFill>
          <a:ln>
            <a:solidFill>
              <a:srgbClr val="4616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D22AEA96-BE3F-A745-906C-85ACCBA10B67}"/>
              </a:ext>
            </a:extLst>
          </p:cNvPr>
          <p:cNvSpPr/>
          <p:nvPr/>
        </p:nvSpPr>
        <p:spPr>
          <a:xfrm>
            <a:off x="4893994" y="3902767"/>
            <a:ext cx="250074" cy="198782"/>
          </a:xfrm>
          <a:prstGeom prst="star5">
            <a:avLst/>
          </a:prstGeom>
          <a:solidFill>
            <a:srgbClr val="FF0000"/>
          </a:solidFill>
          <a:ln>
            <a:solidFill>
              <a:srgbClr val="4616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2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646" y="307975"/>
            <a:ext cx="4419600" cy="1192796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Baseline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828800"/>
            <a:ext cx="4419601" cy="250666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This form is a “portrait log” style. It can be opened by clicking on the header in the log line and closed by clicking on “Complete View”.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See </a:t>
            </a:r>
            <a:r>
              <a:rPr lang="en-US" sz="1800" dirty="0" err="1"/>
              <a:t>HelpText</a:t>
            </a:r>
            <a:r>
              <a:rPr lang="en-US" sz="1800" dirty="0"/>
              <a:t> for clarification on when to use Not Applicable. 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24415-01FE-A01B-C061-E27EBD7D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62" y="307975"/>
            <a:ext cx="3586897" cy="4027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48791C-26AA-A349-7D7B-BDE4B7873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246" y="3010408"/>
            <a:ext cx="2895009" cy="6353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C29E67F-D3AA-6F5A-CB43-83B99A03D19A}"/>
              </a:ext>
            </a:extLst>
          </p:cNvPr>
          <p:cNvSpPr/>
          <p:nvPr/>
        </p:nvSpPr>
        <p:spPr>
          <a:xfrm>
            <a:off x="5563131" y="3812721"/>
            <a:ext cx="102884" cy="130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632D43-2D2B-4036-C3B2-A8F8DCBC1E51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5078662" y="3663927"/>
            <a:ext cx="484469" cy="21410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46CD67E0-3B20-3778-C676-5EFF8EF2312A}"/>
              </a:ext>
            </a:extLst>
          </p:cNvPr>
          <p:cNvSpPr/>
          <p:nvPr/>
        </p:nvSpPr>
        <p:spPr>
          <a:xfrm>
            <a:off x="7584621" y="3785513"/>
            <a:ext cx="487139" cy="130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F905245-5A57-187E-8033-E971A52FA20E}"/>
              </a:ext>
            </a:extLst>
          </p:cNvPr>
          <p:cNvSpPr/>
          <p:nvPr/>
        </p:nvSpPr>
        <p:spPr>
          <a:xfrm>
            <a:off x="5996607" y="1641021"/>
            <a:ext cx="338879" cy="1877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1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1104446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Follow-up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796143"/>
            <a:ext cx="4419601" cy="2539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This form only becomes visible and available for data entry when Donanemab is selected on the </a:t>
            </a:r>
            <a:r>
              <a:rPr lang="en-US" sz="1800" u="sng" dirty="0"/>
              <a:t>Follow-up Novel Therapy Administration YN</a:t>
            </a:r>
            <a:r>
              <a:rPr lang="en-US" sz="1800" dirty="0"/>
              <a:t> form.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Complete a log line for </a:t>
            </a:r>
            <a:r>
              <a:rPr lang="en-US" sz="1800" i="1" dirty="0"/>
              <a:t>each</a:t>
            </a:r>
            <a:r>
              <a:rPr lang="en-US" sz="1800" dirty="0"/>
              <a:t> dose taken during the data collection timepoint as indicated on the corresponding </a:t>
            </a:r>
            <a:r>
              <a:rPr lang="en-US" sz="1800" u="sng" dirty="0"/>
              <a:t>Follow-up Reporting Period and Patient Status</a:t>
            </a:r>
            <a:r>
              <a:rPr lang="en-US" sz="1800" dirty="0"/>
              <a:t> form.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8758A1-E5A1-94A7-1BA8-E02BCF4D1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332" y="363425"/>
            <a:ext cx="3475469" cy="377677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FC3FFD6-AB6A-21B8-8B63-1FEBFC410431}"/>
              </a:ext>
            </a:extLst>
          </p:cNvPr>
          <p:cNvSpPr/>
          <p:nvPr/>
        </p:nvSpPr>
        <p:spPr>
          <a:xfrm>
            <a:off x="5077300" y="803026"/>
            <a:ext cx="1911329" cy="2002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0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Follow-up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894114"/>
            <a:ext cx="4419601" cy="24413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Pay close attention to the Instructions when reporting a Missed Dose.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When reporting a Missed Dose, enter the Expected Date, answer Yes to “Since the previous dose, has there been any changes to the dose/treatment?” and provide a Reason.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8758A1-E5A1-94A7-1BA8-E02BCF4D1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332" y="363425"/>
            <a:ext cx="3475469" cy="3776775"/>
          </a:xfrm>
          <a:prstGeom prst="rect">
            <a:avLst/>
          </a:prstGeom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CB1BC584-1FF0-9542-D2A5-7D2E3930A3AA}"/>
              </a:ext>
            </a:extLst>
          </p:cNvPr>
          <p:cNvSpPr/>
          <p:nvPr/>
        </p:nvSpPr>
        <p:spPr>
          <a:xfrm>
            <a:off x="4972050" y="2130879"/>
            <a:ext cx="199261" cy="18777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F9BB16B-38F1-D117-7C29-2D882ED1FE97}"/>
              </a:ext>
            </a:extLst>
          </p:cNvPr>
          <p:cNvSpPr/>
          <p:nvPr/>
        </p:nvSpPr>
        <p:spPr>
          <a:xfrm>
            <a:off x="4972050" y="3799108"/>
            <a:ext cx="199261" cy="18777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BE2E6C41-34E8-72E9-C3B9-FCEB6127DE50}"/>
              </a:ext>
            </a:extLst>
          </p:cNvPr>
          <p:cNvSpPr/>
          <p:nvPr/>
        </p:nvSpPr>
        <p:spPr>
          <a:xfrm>
            <a:off x="4972050" y="3551904"/>
            <a:ext cx="199261" cy="18777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38CAA5-5DBF-6F05-7E1A-8470522A9913}"/>
              </a:ext>
            </a:extLst>
          </p:cNvPr>
          <p:cNvSpPr/>
          <p:nvPr/>
        </p:nvSpPr>
        <p:spPr>
          <a:xfrm>
            <a:off x="5171311" y="979714"/>
            <a:ext cx="3375838" cy="5143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0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1079954"/>
          </a:xfrm>
        </p:spPr>
        <p:txBody>
          <a:bodyPr/>
          <a:lstStyle/>
          <a:p>
            <a:r>
              <a:rPr lang="en-US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***NEW FORM***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Follow-up Novel Therapy – Donanemab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894114"/>
            <a:ext cx="4419601" cy="24413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This form is a “portrait log” style. It can be opened by clicking on the header in the log line and closed by clicking on “Complete View”.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See </a:t>
            </a:r>
            <a:r>
              <a:rPr lang="en-US" sz="1800" dirty="0" err="1"/>
              <a:t>HelpText</a:t>
            </a:r>
            <a:r>
              <a:rPr lang="en-US" sz="1800" dirty="0"/>
              <a:t> for clarification on when to use Not Applicable.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8758A1-E5A1-94A7-1BA8-E02BCF4D1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332" y="363425"/>
            <a:ext cx="3475469" cy="37767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DC01E64-2519-7697-84BD-07B6812406CC}"/>
              </a:ext>
            </a:extLst>
          </p:cNvPr>
          <p:cNvSpPr/>
          <p:nvPr/>
        </p:nvSpPr>
        <p:spPr>
          <a:xfrm>
            <a:off x="5935436" y="1632857"/>
            <a:ext cx="432707" cy="155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679165-1D36-2776-B4B2-6E930E03B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284" y="2891875"/>
            <a:ext cx="2895009" cy="6353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45FE03F-1007-F1C5-50E8-747A93632B59}"/>
              </a:ext>
            </a:extLst>
          </p:cNvPr>
          <p:cNvSpPr/>
          <p:nvPr/>
        </p:nvSpPr>
        <p:spPr>
          <a:xfrm>
            <a:off x="5554133" y="3683000"/>
            <a:ext cx="152400" cy="143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B6B924-8FD1-5096-8A98-F02AC1AAB7A6}"/>
              </a:ext>
            </a:extLst>
          </p:cNvPr>
          <p:cNvSpPr/>
          <p:nvPr/>
        </p:nvSpPr>
        <p:spPr>
          <a:xfrm>
            <a:off x="7494814" y="3666672"/>
            <a:ext cx="473529" cy="143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E35E8F-95D7-134B-4F61-1E33422AF22E}"/>
              </a:ext>
            </a:extLst>
          </p:cNvPr>
          <p:cNvCxnSpPr>
            <a:cxnSpLocks/>
          </p:cNvCxnSpPr>
          <p:nvPr/>
        </p:nvCxnSpPr>
        <p:spPr>
          <a:xfrm flipH="1" flipV="1">
            <a:off x="5033333" y="3527230"/>
            <a:ext cx="520800" cy="21121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24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49452-943E-12D3-E705-E9A91534C4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907256"/>
            <a:ext cx="8279607" cy="3428208"/>
          </a:xfrm>
        </p:spPr>
        <p:txBody>
          <a:bodyPr/>
          <a:lstStyle/>
          <a:p>
            <a:pPr algn="ctr"/>
            <a:r>
              <a:rPr lang="en-US" sz="2800" dirty="0"/>
              <a:t>Please send any data related questions to:</a:t>
            </a:r>
          </a:p>
          <a:p>
            <a:pPr algn="ctr"/>
            <a:endParaRPr lang="en-US" sz="2800" dirty="0"/>
          </a:p>
          <a:p>
            <a:pPr algn="ctr"/>
            <a:r>
              <a:rPr lang="en-US" sz="3200" b="1" dirty="0"/>
              <a:t>alznet-data@acr.org</a:t>
            </a:r>
          </a:p>
        </p:txBody>
      </p:sp>
    </p:spTree>
    <p:extLst>
      <p:ext uri="{BB962C8B-B14F-4D97-AF65-F5344CB8AC3E}">
        <p14:creationId xmlns:p14="http://schemas.microsoft.com/office/powerpoint/2010/main" val="41937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274">
        <p:fade/>
      </p:transition>
    </mc:Choice>
    <mc:Fallback xmlns="">
      <p:transition spd="med" advTm="13274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133DDA-1B19-7322-416A-3D51AB3E22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665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9313"/>
            <a:ext cx="8269705" cy="30200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6, it was discovered that the following forms were not rolling out as expected within the Follow-Up folders –</a:t>
            </a:r>
          </a:p>
          <a:p>
            <a:pPr>
              <a:spcAft>
                <a:spcPts val="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a typeface="Calibri" panose="020F0502020204030204" pitchFamily="34" charset="0"/>
              </a:rPr>
              <a:t>Follow-up Concurrent Study Enrollment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ffectLst/>
                <a:ea typeface="Calibri" panose="020F0502020204030204" pitchFamily="34" charset="0"/>
              </a:rPr>
              <a:t>Additional Measures</a:t>
            </a: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a typeface="Calibri" panose="020F0502020204030204" pitchFamily="34" charset="0"/>
            </a:endParaRPr>
          </a:p>
          <a:p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3DCC25A6-0E1B-2CC8-22E6-5ECAA14B77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68144" y="307975"/>
            <a:ext cx="1857632" cy="402748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1FE57-B409-2141-407C-7DA67D6C9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904" y="367393"/>
            <a:ext cx="1794112" cy="39680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960" y="1232641"/>
            <a:ext cx="6157784" cy="30200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These forms should now be appearing in the Follow-up for those patients whose reporting periods came due between 21MAY2024 and 13AUG2024.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Please review those cases and complete these two forms as necessary.</a:t>
            </a:r>
          </a:p>
          <a:p>
            <a:endParaRPr lang="en-US" sz="2000" dirty="0"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endParaRPr lang="en-US" sz="2000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DB1161-EFBC-AFE8-4BF2-4F4A62DC24E7}"/>
              </a:ext>
            </a:extLst>
          </p:cNvPr>
          <p:cNvSpPr/>
          <p:nvPr/>
        </p:nvSpPr>
        <p:spPr>
          <a:xfrm>
            <a:off x="6932627" y="1616529"/>
            <a:ext cx="1688858" cy="32657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D5C5185-E226-0F2B-EF6C-EC1D3BDC0C1E}"/>
              </a:ext>
            </a:extLst>
          </p:cNvPr>
          <p:cNvSpPr/>
          <p:nvPr/>
        </p:nvSpPr>
        <p:spPr>
          <a:xfrm>
            <a:off x="6706082" y="1699044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A5CD2E83-6D55-A8D0-2064-452D45294C8D}"/>
              </a:ext>
            </a:extLst>
          </p:cNvPr>
          <p:cNvSpPr/>
          <p:nvPr/>
        </p:nvSpPr>
        <p:spPr>
          <a:xfrm>
            <a:off x="6709906" y="2784021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30A951B-7137-1E4B-B7CA-F4B5DC2DC62A}"/>
              </a:ext>
            </a:extLst>
          </p:cNvPr>
          <p:cNvSpPr/>
          <p:nvPr/>
        </p:nvSpPr>
        <p:spPr>
          <a:xfrm>
            <a:off x="6932627" y="2784021"/>
            <a:ext cx="1688858" cy="22457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7988" y="1345580"/>
            <a:ext cx="4419601" cy="29898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900" dirty="0"/>
              <a:t>The </a:t>
            </a:r>
            <a:r>
              <a:rPr lang="en-US" sz="1900" u="sng" dirty="0"/>
              <a:t>Follow-up Concurrent Study Enrollment</a:t>
            </a:r>
            <a:r>
              <a:rPr lang="en-US" sz="1900" dirty="0"/>
              <a:t> form ‘pulls forward’, to the </a:t>
            </a:r>
            <a:r>
              <a:rPr lang="en-US" sz="1900" i="1" dirty="0"/>
              <a:t>current </a:t>
            </a:r>
            <a:r>
              <a:rPr lang="en-US" sz="1900" dirty="0"/>
              <a:t>data collection timepoint, any concurrent studies which were reported as “Ongoing” during the </a:t>
            </a:r>
            <a:r>
              <a:rPr lang="en-US" sz="1900" i="1" dirty="0"/>
              <a:t>previous</a:t>
            </a:r>
            <a:r>
              <a:rPr lang="en-US" sz="1900" dirty="0"/>
              <a:t> (most recent) data collection timepoint.</a:t>
            </a:r>
          </a:p>
          <a:p>
            <a:r>
              <a:rPr lang="en-US" sz="1900" dirty="0"/>
              <a:t>If previously reported “Ongoing” studies are not being ‘pulled forward’, please do the following: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62ACD1-71F2-750C-44DA-FE9406CB0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271" y="645774"/>
            <a:ext cx="3472951" cy="11757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30E690-6E94-01E5-1003-867E7BE93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271" y="2201484"/>
            <a:ext cx="3448107" cy="176893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462006-CE80-C774-5E9F-0F4582B0E66D}"/>
              </a:ext>
            </a:extLst>
          </p:cNvPr>
          <p:cNvSpPr/>
          <p:nvPr/>
        </p:nvSpPr>
        <p:spPr>
          <a:xfrm>
            <a:off x="7780564" y="1233643"/>
            <a:ext cx="322656" cy="4464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B9F377-3E67-D545-9DDD-6ACA30062F62}"/>
              </a:ext>
            </a:extLst>
          </p:cNvPr>
          <p:cNvCxnSpPr>
            <a:cxnSpLocks/>
          </p:cNvCxnSpPr>
          <p:nvPr/>
        </p:nvCxnSpPr>
        <p:spPr>
          <a:xfrm flipH="1">
            <a:off x="5705061" y="1680117"/>
            <a:ext cx="2075503" cy="1719066"/>
          </a:xfrm>
          <a:prstGeom prst="straightConnector1">
            <a:avLst/>
          </a:prstGeom>
          <a:ln w="190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86" y="1293541"/>
            <a:ext cx="4419601" cy="30419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700" dirty="0"/>
              <a:t>On the corresponding </a:t>
            </a:r>
            <a:r>
              <a:rPr lang="en-US" sz="1700" u="sng" dirty="0"/>
              <a:t>Follow-up Reporting Period and Patient Status</a:t>
            </a:r>
            <a:r>
              <a:rPr lang="en-US" sz="1700" dirty="0"/>
              <a:t> form, ‘toggle’ the answer to this question.</a:t>
            </a:r>
          </a:p>
          <a:p>
            <a:pPr>
              <a:spcAft>
                <a:spcPts val="1200"/>
              </a:spcAft>
            </a:pPr>
            <a:r>
              <a:rPr lang="en-US" sz="1700" dirty="0"/>
              <a:t>That is, if you originally entered No, change the answer to Yes and hit Save. Then, change the answer back to No and hit Save.</a:t>
            </a:r>
          </a:p>
          <a:p>
            <a:pPr>
              <a:spcAft>
                <a:spcPts val="300"/>
              </a:spcAft>
            </a:pPr>
            <a:r>
              <a:rPr lang="en-US" sz="1700" dirty="0"/>
              <a:t>This should ‘trigger’ the programming and the Ongoing studies will be ‘pulled forward’ into the current </a:t>
            </a:r>
            <a:r>
              <a:rPr lang="en-US" sz="1700" u="sng" dirty="0"/>
              <a:t>Follow-up Concurrent Study Enrollment</a:t>
            </a:r>
            <a:r>
              <a:rPr lang="en-US" sz="1700" dirty="0"/>
              <a:t> form. 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712AC7-CA59-3931-732E-D41EC6B0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265" y="401480"/>
            <a:ext cx="3444918" cy="384048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D69BC3-0DB4-A40B-C114-8A968ACB3718}"/>
              </a:ext>
            </a:extLst>
          </p:cNvPr>
          <p:cNvSpPr/>
          <p:nvPr/>
        </p:nvSpPr>
        <p:spPr>
          <a:xfrm>
            <a:off x="5130265" y="1928813"/>
            <a:ext cx="2970748" cy="37147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7D1DFAB-CC29-4846-F35C-0A8372CB4316}"/>
              </a:ext>
            </a:extLst>
          </p:cNvPr>
          <p:cNvCxnSpPr/>
          <p:nvPr/>
        </p:nvCxnSpPr>
        <p:spPr>
          <a:xfrm>
            <a:off x="4609170" y="1784195"/>
            <a:ext cx="485422" cy="371707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EA1AE06-79E8-51AB-DA59-D0C8DBEC16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A7AD2-305E-1088-51DA-236A797837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Date Appended to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762E0-3865-5DF9-CD73-8694F9FDE5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021" y="1445078"/>
            <a:ext cx="4419601" cy="289038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6, it was discovered that the reporting period end dates were no longer being appended to the Follow-Up folders.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This should now be working for those patients whose reporting periods came due between 21MAY2024 and 13AUG2024.</a:t>
            </a:r>
          </a:p>
          <a:p>
            <a:pPr>
              <a:spcAft>
                <a:spcPts val="30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53195-A55B-D839-14BD-28DC5B4FD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663" y="505956"/>
            <a:ext cx="3453493" cy="2465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F36A76-15D6-B014-A8AF-137607F62D84}"/>
              </a:ext>
            </a:extLst>
          </p:cNvPr>
          <p:cNvSpPr/>
          <p:nvPr/>
        </p:nvSpPr>
        <p:spPr>
          <a:xfrm>
            <a:off x="5151663" y="1347107"/>
            <a:ext cx="1126673" cy="45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Conditions and Medications Assessment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6, it was discovered that </a:t>
            </a:r>
            <a:r>
              <a:rPr lang="en-US" sz="2000" u="sng" dirty="0">
                <a:ea typeface="Calibri" panose="020F0502020204030204" pitchFamily="34" charset="0"/>
              </a:rPr>
              <a:t>Clinical Events</a:t>
            </a:r>
            <a:r>
              <a:rPr lang="en-US" sz="2000" dirty="0">
                <a:ea typeface="Calibri" panose="020F0502020204030204" pitchFamily="34" charset="0"/>
              </a:rPr>
              <a:t> form was not rolling out for some patients when “Did any new Clinical Event conditions begin since the last data entry timepoint?” was answered Yes.</a:t>
            </a: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529B91-80D4-C21A-4189-203D53BA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6"/>
            <a:ext cx="3629378" cy="40274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C5B0B84F-E4CB-487B-0E34-42100C857CCF}"/>
              </a:ext>
            </a:extLst>
          </p:cNvPr>
          <p:cNvSpPr/>
          <p:nvPr/>
        </p:nvSpPr>
        <p:spPr>
          <a:xfrm>
            <a:off x="5057422" y="1878384"/>
            <a:ext cx="130629" cy="13062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4E4D6B-F95E-CB32-B46E-1C24609E9DAD}"/>
              </a:ext>
            </a:extLst>
          </p:cNvPr>
          <p:cNvCxnSpPr>
            <a:cxnSpLocks/>
          </p:cNvCxnSpPr>
          <p:nvPr/>
        </p:nvCxnSpPr>
        <p:spPr>
          <a:xfrm flipH="1">
            <a:off x="6613071" y="2009013"/>
            <a:ext cx="1765676" cy="3667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5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Conditions and Medications Assessment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>
                <a:ea typeface="Calibri" panose="020F0502020204030204" pitchFamily="34" charset="0"/>
              </a:rPr>
              <a:t>If the </a:t>
            </a:r>
            <a:r>
              <a:rPr lang="en-US" sz="1800" u="sng" dirty="0">
                <a:ea typeface="Calibri" panose="020F0502020204030204" pitchFamily="34" charset="0"/>
              </a:rPr>
              <a:t>Clinical Events</a:t>
            </a:r>
            <a:r>
              <a:rPr lang="en-US" sz="1800" dirty="0">
                <a:ea typeface="Calibri" panose="020F0502020204030204" pitchFamily="34" charset="0"/>
              </a:rPr>
              <a:t> form does not roll-out,</a:t>
            </a:r>
            <a:r>
              <a:rPr lang="en-US" sz="1800" dirty="0"/>
              <a:t> please do the following: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ea typeface="Calibri" panose="020F0502020204030204" pitchFamily="34" charset="0"/>
              </a:rPr>
              <a:t>‘T</a:t>
            </a:r>
            <a:r>
              <a:rPr lang="en-US" sz="1800" dirty="0"/>
              <a:t>oggle’ the answer to this question.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That is, change the answer to No and hit Save. Then, change the answer back to Yes and hit Save.</a:t>
            </a:r>
          </a:p>
          <a:p>
            <a:pPr>
              <a:spcAft>
                <a:spcPts val="300"/>
              </a:spcAft>
            </a:pPr>
            <a:r>
              <a:rPr lang="en-US" sz="1800" dirty="0"/>
              <a:t>This should ‘trigger’ the programming and the </a:t>
            </a:r>
            <a:r>
              <a:rPr lang="en-US" sz="1800" u="sng" dirty="0"/>
              <a:t>Clinical Events</a:t>
            </a:r>
            <a:r>
              <a:rPr lang="en-US" sz="1800" dirty="0"/>
              <a:t> form will roll-out.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529B91-80D4-C21A-4189-203D53BA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6"/>
            <a:ext cx="3629378" cy="40274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C5B0B84F-E4CB-487B-0E34-42100C857CCF}"/>
              </a:ext>
            </a:extLst>
          </p:cNvPr>
          <p:cNvSpPr/>
          <p:nvPr/>
        </p:nvSpPr>
        <p:spPr>
          <a:xfrm>
            <a:off x="8155260" y="1932878"/>
            <a:ext cx="236104" cy="209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69D430-0657-5A39-0A89-3F1F89D91D45}"/>
              </a:ext>
            </a:extLst>
          </p:cNvPr>
          <p:cNvSpPr/>
          <p:nvPr/>
        </p:nvSpPr>
        <p:spPr>
          <a:xfrm>
            <a:off x="5151863" y="1820636"/>
            <a:ext cx="1673480" cy="4245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C48B279-8D72-82E7-3F2D-255304E312FC}"/>
              </a:ext>
            </a:extLst>
          </p:cNvPr>
          <p:cNvCxnSpPr>
            <a:cxnSpLocks/>
          </p:cNvCxnSpPr>
          <p:nvPr/>
        </p:nvCxnSpPr>
        <p:spPr>
          <a:xfrm flipV="1">
            <a:off x="4086579" y="2032907"/>
            <a:ext cx="1065284" cy="398059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64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Baseline Novel Therapy Administration YN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Donanemab (</a:t>
            </a:r>
            <a:r>
              <a:rPr lang="en-US" sz="1800" dirty="0" err="1"/>
              <a:t>Kisunla</a:t>
            </a:r>
            <a:r>
              <a:rPr lang="en-US" sz="1200" baseline="44000" dirty="0" err="1"/>
              <a:t>TM</a:t>
            </a:r>
            <a:r>
              <a:rPr lang="en-US" sz="1800" dirty="0"/>
              <a:t>) has been added to the list of novel FDA-approved AD therapies.</a:t>
            </a:r>
          </a:p>
          <a:p>
            <a:pPr>
              <a:spcAft>
                <a:spcPts val="1200"/>
              </a:spcAft>
            </a:pPr>
            <a:r>
              <a:rPr lang="en-US" sz="1800" b="1" dirty="0"/>
              <a:t>NOTE: </a:t>
            </a:r>
            <a:r>
              <a:rPr lang="en-US" sz="1800" dirty="0"/>
              <a:t>Because a new field has been added to this form, it will appear on the monthly Overdue Forms report unless you RE-SAVE the form.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10E7B2-006A-880A-F90B-1843FE412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526" y="363425"/>
            <a:ext cx="3612273" cy="383604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6CF01F-1060-FDDF-A688-97017BFE035A}"/>
              </a:ext>
            </a:extLst>
          </p:cNvPr>
          <p:cNvSpPr/>
          <p:nvPr/>
        </p:nvSpPr>
        <p:spPr>
          <a:xfrm>
            <a:off x="5233307" y="1771650"/>
            <a:ext cx="1028700" cy="2612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le and Sections">
  <a:themeElements>
    <a:clrScheme name="Alzheimer's Association template 2020">
      <a:dk1>
        <a:sysClr val="windowText" lastClr="000000"/>
      </a:dk1>
      <a:lt1>
        <a:sysClr val="window" lastClr="FFFFFF"/>
      </a:lt1>
      <a:dk2>
        <a:srgbClr val="808285"/>
      </a:dk2>
      <a:lt2>
        <a:srgbClr val="D1D3D4"/>
      </a:lt2>
      <a:accent1>
        <a:srgbClr val="492365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Z-NET AA focus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Z-NET-subtle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BDF770345D9499956DAEFAA94D611" ma:contentTypeVersion="5" ma:contentTypeDescription="Create a new document." ma:contentTypeScope="" ma:versionID="c1dd1dbc9d546e353ea0e1c79a00b7f9">
  <xsd:schema xmlns:xsd="http://www.w3.org/2001/XMLSchema" xmlns:xs="http://www.w3.org/2001/XMLSchema" xmlns:p="http://schemas.microsoft.com/office/2006/metadata/properties" xmlns:ns1="http://schemas.microsoft.com/sharepoint/v3" xmlns:ns2="E30FDC33-7E6A-4270-AF2C-80C624F9261E" xmlns:ns3="e30fdc33-7e6a-4270-af2c-80c624f9261e" targetNamespace="http://schemas.microsoft.com/office/2006/metadata/properties" ma:root="true" ma:fieldsID="7d8a5945eccafc51b49d15db74331c96" ns1:_="" ns2:_="" ns3:_="">
    <xsd:import namespace="http://schemas.microsoft.com/sharepoint/v3"/>
    <xsd:import namespace="E30FDC33-7E6A-4270-AF2C-80C624F9261E"/>
    <xsd:import namespace="e30fdc33-7e6a-4270-af2c-80c624f926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399A4-3864-44D1-ADF8-6040B977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0FDC33-7E6A-4270-AF2C-80C624F9261E"/>
    <ds:schemaRef ds:uri="e30fdc33-7e6a-4270-af2c-80c624f92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15BF91-7C61-452C-AD44-16B38C50CAD7}">
  <ds:schemaRefs>
    <ds:schemaRef ds:uri="http://schemas.microsoft.com/office/2006/metadata/properties"/>
    <ds:schemaRef ds:uri="E30FDC33-7E6A-4270-AF2C-80C624F9261E"/>
    <ds:schemaRef ds:uri="http://schemas.microsoft.com/office/2006/documentManagement/types"/>
    <ds:schemaRef ds:uri="http://schemas.microsoft.com/sharepoint/v3"/>
    <ds:schemaRef ds:uri="http://purl.org/dc/terms/"/>
    <ds:schemaRef ds:uri="e30fdc33-7e6a-4270-af2c-80c624f9261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3ED819-45CB-4EEF-9053-61A0F631B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13532</TotalTime>
  <Words>835</Words>
  <Application>Microsoft Office PowerPoint</Application>
  <PresentationFormat>On-screen Show (16:9)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</vt:lpstr>
      <vt:lpstr>Calibri</vt:lpstr>
      <vt:lpstr>Title and Sections</vt:lpstr>
      <vt:lpstr>ALZ-NET AA focus</vt:lpstr>
      <vt:lpstr>ALZ-NET-subtle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Alzheimers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PowerPoint Template 16x9 Aspect Ratio</dc:title>
  <dc:creator>Jessica Yen</dc:creator>
  <cp:keywords>powerpoint template</cp:keywords>
  <cp:lastModifiedBy>Donahue, Kathleen</cp:lastModifiedBy>
  <cp:revision>255</cp:revision>
  <dcterms:created xsi:type="dcterms:W3CDTF">2016-11-21T15:10:09Z</dcterms:created>
  <dcterms:modified xsi:type="dcterms:W3CDTF">2024-08-21T18:46:54Z</dcterms:modified>
  <cp:category>Association PowerPoint Template 16x9 Aspect Ratio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0x0101003F5BDF770345D9499956DAEFAA94D611</vt:lpwstr>
  </property>
</Properties>
</file>