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101"/>
  </p:notesMasterIdLst>
  <p:sldIdLst>
    <p:sldId id="271" r:id="rId7"/>
    <p:sldId id="360" r:id="rId8"/>
    <p:sldId id="454" r:id="rId9"/>
    <p:sldId id="471" r:id="rId10"/>
    <p:sldId id="513" r:id="rId11"/>
    <p:sldId id="268" r:id="rId12"/>
    <p:sldId id="496" r:id="rId13"/>
    <p:sldId id="273" r:id="rId14"/>
    <p:sldId id="274" r:id="rId15"/>
    <p:sldId id="500" r:id="rId16"/>
    <p:sldId id="427" r:id="rId17"/>
    <p:sldId id="495" r:id="rId18"/>
    <p:sldId id="410" r:id="rId19"/>
    <p:sldId id="506" r:id="rId20"/>
    <p:sldId id="507" r:id="rId21"/>
    <p:sldId id="438" r:id="rId22"/>
    <p:sldId id="416" r:id="rId23"/>
    <p:sldId id="279" r:id="rId24"/>
    <p:sldId id="282" r:id="rId25"/>
    <p:sldId id="480" r:id="rId26"/>
    <p:sldId id="411" r:id="rId27"/>
    <p:sldId id="280" r:id="rId28"/>
    <p:sldId id="467" r:id="rId29"/>
    <p:sldId id="508" r:id="rId30"/>
    <p:sldId id="482" r:id="rId31"/>
    <p:sldId id="483" r:id="rId32"/>
    <p:sldId id="284" r:id="rId33"/>
    <p:sldId id="290" r:id="rId34"/>
    <p:sldId id="487" r:id="rId35"/>
    <p:sldId id="428" r:id="rId36"/>
    <p:sldId id="491" r:id="rId37"/>
    <p:sldId id="492" r:id="rId38"/>
    <p:sldId id="429" r:id="rId39"/>
    <p:sldId id="430" r:id="rId40"/>
    <p:sldId id="292" r:id="rId41"/>
    <p:sldId id="413" r:id="rId42"/>
    <p:sldId id="509" r:id="rId43"/>
    <p:sldId id="473" r:id="rId44"/>
    <p:sldId id="336" r:id="rId45"/>
    <p:sldId id="414" r:id="rId46"/>
    <p:sldId id="474" r:id="rId47"/>
    <p:sldId id="510" r:id="rId48"/>
    <p:sldId id="415" r:id="rId49"/>
    <p:sldId id="453" r:id="rId50"/>
    <p:sldId id="461" r:id="rId51"/>
    <p:sldId id="462" r:id="rId52"/>
    <p:sldId id="350" r:id="rId53"/>
    <p:sldId id="468" r:id="rId54"/>
    <p:sldId id="469" r:id="rId55"/>
    <p:sldId id="501" r:id="rId56"/>
    <p:sldId id="424" r:id="rId57"/>
    <p:sldId id="425" r:id="rId58"/>
    <p:sldId id="426" r:id="rId59"/>
    <p:sldId id="497" r:id="rId60"/>
    <p:sldId id="439" r:id="rId61"/>
    <p:sldId id="433" r:id="rId62"/>
    <p:sldId id="434" r:id="rId63"/>
    <p:sldId id="432" r:id="rId64"/>
    <p:sldId id="498" r:id="rId65"/>
    <p:sldId id="499" r:id="rId66"/>
    <p:sldId id="449" r:id="rId67"/>
    <p:sldId id="379" r:id="rId68"/>
    <p:sldId id="444" r:id="rId69"/>
    <p:sldId id="418" r:id="rId70"/>
    <p:sldId id="385" r:id="rId71"/>
    <p:sldId id="442" r:id="rId72"/>
    <p:sldId id="436" r:id="rId73"/>
    <p:sldId id="422" r:id="rId74"/>
    <p:sldId id="502" r:id="rId75"/>
    <p:sldId id="505" r:id="rId76"/>
    <p:sldId id="417" r:id="rId77"/>
    <p:sldId id="511" r:id="rId78"/>
    <p:sldId id="512" r:id="rId79"/>
    <p:sldId id="392" r:id="rId80"/>
    <p:sldId id="488" r:id="rId81"/>
    <p:sldId id="489" r:id="rId82"/>
    <p:sldId id="490" r:id="rId83"/>
    <p:sldId id="486" r:id="rId84"/>
    <p:sldId id="448" r:id="rId85"/>
    <p:sldId id="465" r:id="rId86"/>
    <p:sldId id="393" r:id="rId87"/>
    <p:sldId id="394" r:id="rId88"/>
    <p:sldId id="466" r:id="rId89"/>
    <p:sldId id="445" r:id="rId90"/>
    <p:sldId id="446" r:id="rId91"/>
    <p:sldId id="395" r:id="rId92"/>
    <p:sldId id="396" r:id="rId93"/>
    <p:sldId id="397" r:id="rId94"/>
    <p:sldId id="398" r:id="rId95"/>
    <p:sldId id="399" r:id="rId96"/>
    <p:sldId id="400" r:id="rId97"/>
    <p:sldId id="401" r:id="rId98"/>
    <p:sldId id="402" r:id="rId99"/>
    <p:sldId id="272"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9C02-A323-8231-0781-FC797B21D1E4}" name="Rolack, Autumn" initials="AR" userId="S::arolack@acr.org::8d22fd01-168c-4986-9543-57ca6742db2f" providerId="AD"/>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66B"/>
    <a:srgbClr val="FAFAFA"/>
    <a:srgbClr val="FF6600"/>
    <a:srgbClr val="85549B"/>
    <a:srgbClr val="98CCFF"/>
    <a:srgbClr val="8A898E"/>
    <a:srgbClr val="FFFFFF"/>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2" autoAdjust="0"/>
    <p:restoredTop sz="96247" autoAdjust="0"/>
  </p:normalViewPr>
  <p:slideViewPr>
    <p:cSldViewPr snapToGrid="0">
      <p:cViewPr varScale="1">
        <p:scale>
          <a:sx n="72" d="100"/>
          <a:sy n="72" d="100"/>
        </p:scale>
        <p:origin x="696" y="64"/>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19</a:t>
            </a:fld>
            <a:endParaRPr lang="en-US"/>
          </a:p>
        </p:txBody>
      </p:sp>
    </p:spTree>
    <p:extLst>
      <p:ext uri="{BB962C8B-B14F-4D97-AF65-F5344CB8AC3E}">
        <p14:creationId xmlns:p14="http://schemas.microsoft.com/office/powerpoint/2010/main" val="2175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36</a:t>
            </a:fld>
            <a:endParaRPr lang="en-US"/>
          </a:p>
        </p:txBody>
      </p:sp>
    </p:spTree>
    <p:extLst>
      <p:ext uri="{BB962C8B-B14F-4D97-AF65-F5344CB8AC3E}">
        <p14:creationId xmlns:p14="http://schemas.microsoft.com/office/powerpoint/2010/main" val="38777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6C746-8903-2834-A2AC-BC2368897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18377-BFB5-17A6-938D-F74C2E4EF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033F0-BFE7-AB04-124D-4D86059CAE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812BE-6B48-E0B9-8A3A-3A9E189A1AC3}"/>
              </a:ext>
            </a:extLst>
          </p:cNvPr>
          <p:cNvSpPr>
            <a:spLocks noGrp="1"/>
          </p:cNvSpPr>
          <p:nvPr>
            <p:ph type="sldNum" sz="quarter" idx="5"/>
          </p:nvPr>
        </p:nvSpPr>
        <p:spPr/>
        <p:txBody>
          <a:bodyPr/>
          <a:lstStyle/>
          <a:p>
            <a:fld id="{18BACC14-34BA-4A26-A021-37290444C3D8}" type="slidenum">
              <a:rPr lang="en-US" smtClean="0"/>
              <a:t>37</a:t>
            </a:fld>
            <a:endParaRPr lang="en-US"/>
          </a:p>
        </p:txBody>
      </p:sp>
    </p:spTree>
    <p:extLst>
      <p:ext uri="{BB962C8B-B14F-4D97-AF65-F5344CB8AC3E}">
        <p14:creationId xmlns:p14="http://schemas.microsoft.com/office/powerpoint/2010/main" val="92757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38</a:t>
            </a:fld>
            <a:endParaRPr lang="en-US"/>
          </a:p>
        </p:txBody>
      </p:sp>
    </p:spTree>
    <p:extLst>
      <p:ext uri="{BB962C8B-B14F-4D97-AF65-F5344CB8AC3E}">
        <p14:creationId xmlns:p14="http://schemas.microsoft.com/office/powerpoint/2010/main" val="65556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48</a:t>
            </a:fld>
            <a:endParaRPr lang="en-US"/>
          </a:p>
        </p:txBody>
      </p:sp>
    </p:spTree>
    <p:extLst>
      <p:ext uri="{BB962C8B-B14F-4D97-AF65-F5344CB8AC3E}">
        <p14:creationId xmlns:p14="http://schemas.microsoft.com/office/powerpoint/2010/main" val="163764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63</a:t>
            </a:fld>
            <a:endParaRPr lang="en-US"/>
          </a:p>
        </p:txBody>
      </p:sp>
    </p:spTree>
    <p:extLst>
      <p:ext uri="{BB962C8B-B14F-4D97-AF65-F5344CB8AC3E}">
        <p14:creationId xmlns:p14="http://schemas.microsoft.com/office/powerpoint/2010/main" val="312164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80</a:t>
            </a:fld>
            <a:endParaRPr lang="en-US"/>
          </a:p>
        </p:txBody>
      </p:sp>
    </p:spTree>
    <p:extLst>
      <p:ext uri="{BB962C8B-B14F-4D97-AF65-F5344CB8AC3E}">
        <p14:creationId xmlns:p14="http://schemas.microsoft.com/office/powerpoint/2010/main" val="363184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81</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40.png"/></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9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6.png"/><Relationship Id="rId1" Type="http://schemas.openxmlformats.org/officeDocument/2006/relationships/slideLayout" Target="../slideLayouts/slideLayout23.xml"/><Relationship Id="rId4" Type="http://schemas.openxmlformats.org/officeDocument/2006/relationships/image" Target="../media/image910.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3.xm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3.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a:p>
            <a:r>
              <a:rPr lang="en-US" dirty="0"/>
              <a:t>Autumn Rolack –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dirty="0">
                <a:solidFill>
                  <a:schemeClr val="accent1"/>
                </a:solidFill>
              </a:rPr>
              <a:t>February 2025</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02A3-B5A4-A12E-2BF0-F7DF15E5D27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0BDDB23-8C17-7BA5-06D8-159B2D924EEC}"/>
              </a:ext>
            </a:extLst>
          </p:cNvPr>
          <p:cNvPicPr>
            <a:picLocks noChangeAspect="1"/>
          </p:cNvPicPr>
          <p:nvPr/>
        </p:nvPicPr>
        <p:blipFill>
          <a:blip r:embed="rId2"/>
          <a:stretch>
            <a:fillRect/>
          </a:stretch>
        </p:blipFill>
        <p:spPr>
          <a:xfrm>
            <a:off x="2615449" y="2492347"/>
            <a:ext cx="1232504" cy="2011942"/>
          </a:xfrm>
          <a:prstGeom prst="rect">
            <a:avLst/>
          </a:prstGeom>
          <a:ln>
            <a:solidFill>
              <a:schemeClr val="accent1"/>
            </a:solidFill>
          </a:ln>
        </p:spPr>
      </p:pic>
      <p:sp>
        <p:nvSpPr>
          <p:cNvPr id="2" name="Text Placeholder 1">
            <a:extLst>
              <a:ext uri="{FF2B5EF4-FFF2-40B4-BE49-F238E27FC236}">
                <a16:creationId xmlns:a16="http://schemas.microsoft.com/office/drawing/2014/main" id="{59501E1B-31E7-204C-F2A8-46FE4005B619}"/>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0E1C0B6C-9EFC-8A9C-2CF4-9229BCC7B62C}"/>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51E0B6D8-B791-1A29-FAAB-C9B783CC097B}"/>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9224B0D1-960D-9C6D-2920-237637CE104C}"/>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0526FE8A-F855-F629-E80C-928404D7532C}"/>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9C2B8DC8-D26D-7EDF-F91E-EC4D7B231B66}"/>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9C2B8DC8-D26D-7EDF-F91E-EC4D7B231B66}"/>
                  </a:ext>
                </a:extLst>
              </p:cNvPr>
              <p:cNvPicPr/>
              <p:nvPr/>
            </p:nvPicPr>
            <p:blipFill>
              <a:blip r:embed="rId4"/>
              <a:stretch>
                <a:fillRect/>
              </a:stretch>
            </p:blipFill>
            <p:spPr>
              <a:xfrm>
                <a:off x="997256" y="2910019"/>
                <a:ext cx="18000" cy="18000"/>
              </a:xfrm>
              <a:prstGeom prst="rect">
                <a:avLst/>
              </a:prstGeom>
            </p:spPr>
          </p:pic>
        </mc:Fallback>
      </mc:AlternateContent>
      <p:sp>
        <p:nvSpPr>
          <p:cNvPr id="36" name="Rectangle: Rounded Corners 35">
            <a:extLst>
              <a:ext uri="{FF2B5EF4-FFF2-40B4-BE49-F238E27FC236}">
                <a16:creationId xmlns:a16="http://schemas.microsoft.com/office/drawing/2014/main" id="{D01C746A-43A3-8D2A-84A1-1F662C67AFFA}"/>
              </a:ext>
            </a:extLst>
          </p:cNvPr>
          <p:cNvSpPr/>
          <p:nvPr/>
        </p:nvSpPr>
        <p:spPr>
          <a:xfrm>
            <a:off x="2636143" y="2725549"/>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3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4F773C-3FF0-F43C-1752-D48793633FE9}"/>
              </a:ext>
            </a:extLst>
          </p:cNvPr>
          <p:cNvPicPr>
            <a:picLocks noChangeAspect="1"/>
          </p:cNvPicPr>
          <p:nvPr/>
        </p:nvPicPr>
        <p:blipFill>
          <a:blip r:embed="rId2"/>
          <a:stretch>
            <a:fillRect/>
          </a:stretch>
        </p:blipFill>
        <p:spPr>
          <a:xfrm>
            <a:off x="2082226" y="1425244"/>
            <a:ext cx="1843998" cy="3010146"/>
          </a:xfrm>
          <a:prstGeom prst="rect">
            <a:avLst/>
          </a:prstGeom>
          <a:ln>
            <a:solidFill>
              <a:schemeClr val="accent1"/>
            </a:solidFill>
          </a:ln>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Folder</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458B5306-D050-6D72-6134-B0470FB4544E}"/>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FB634DA-7040-0864-95A1-DCFC7DF0EEFF}"/>
              </a:ext>
            </a:extLst>
          </p:cNvPr>
          <p:cNvSpPr/>
          <p:nvPr/>
        </p:nvSpPr>
        <p:spPr>
          <a:xfrm>
            <a:off x="2099004" y="1820412"/>
            <a:ext cx="1768321" cy="16700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4EECD5-9EB8-F94B-00B2-DDBD0099C974}"/>
              </a:ext>
            </a:extLst>
          </p:cNvPr>
          <p:cNvPicPr>
            <a:picLocks noChangeAspect="1"/>
          </p:cNvPicPr>
          <p:nvPr/>
        </p:nvPicPr>
        <p:blipFill>
          <a:blip r:embed="rId3"/>
          <a:stretch>
            <a:fillRect/>
          </a:stretch>
        </p:blipFill>
        <p:spPr>
          <a:xfrm>
            <a:off x="5217778" y="1091398"/>
            <a:ext cx="1705213" cy="3439005"/>
          </a:xfrm>
          <a:prstGeom prst="rect">
            <a:avLst/>
          </a:prstGeom>
          <a:ln>
            <a:solidFill>
              <a:schemeClr val="accent1"/>
            </a:solidFill>
          </a:ln>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E352-5C1D-D20A-29E7-528AF47B99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C96F7D-00E3-DD48-43CD-5EB2E456D3D6}"/>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44B702CC-3EC4-F99F-769D-A0F3E985E72C}"/>
              </a:ext>
            </a:extLst>
          </p:cNvPr>
          <p:cNvSpPr>
            <a:spLocks noGrp="1"/>
          </p:cNvSpPr>
          <p:nvPr>
            <p:ph type="body" sz="quarter" idx="14"/>
          </p:nvPr>
        </p:nvSpPr>
        <p:spPr/>
        <p:txBody>
          <a:bodyPr/>
          <a:lstStyle/>
          <a:p>
            <a:pPr>
              <a:spcAft>
                <a:spcPts val="1200"/>
              </a:spcAft>
            </a:pPr>
            <a:r>
              <a:rPr lang="en-US" sz="1800" dirty="0"/>
              <a:t>Complete this form </a:t>
            </a:r>
            <a:r>
              <a:rPr lang="en-US" sz="1800" i="1" dirty="0"/>
              <a:t>prior</a:t>
            </a:r>
            <a:r>
              <a:rPr lang="en-US" sz="1800" dirty="0"/>
              <a:t> to completing any other forms within the folder.</a:t>
            </a:r>
          </a:p>
          <a:p>
            <a:pPr marL="285750" indent="-285750">
              <a:spcAft>
                <a:spcPts val="1200"/>
              </a:spcAft>
              <a:buFont typeface="Arial" panose="020B0604020202020204" pitchFamily="34" charset="0"/>
              <a:buChar char="•"/>
            </a:pPr>
            <a:r>
              <a:rPr lang="en-US" sz="1800" dirty="0"/>
              <a:t>The derived </a:t>
            </a:r>
            <a:r>
              <a:rPr lang="en-US" sz="1800" b="1" dirty="0"/>
              <a:t>end</a:t>
            </a:r>
            <a:r>
              <a:rPr lang="en-US" sz="1800" dirty="0"/>
              <a:t> date is the date of the patient’s enrollment to the registry and cannot be changed.</a:t>
            </a:r>
          </a:p>
          <a:p>
            <a:pPr marL="285750" indent="-285750">
              <a:spcAft>
                <a:spcPts val="1200"/>
              </a:spcAft>
              <a:buFont typeface="Arial" panose="020B0604020202020204" pitchFamily="34" charset="0"/>
              <a:buChar char="•"/>
            </a:pPr>
            <a:r>
              <a:rPr lang="en-US" sz="18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DF8192D9-412E-C6BE-CC89-589FF4EF24B2}"/>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EBA1EF5B-A46D-A070-14C9-2A744F181450}"/>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139632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a:spcAft>
                <a:spcPts val="1200"/>
              </a:spcAft>
            </a:pPr>
            <a:r>
              <a:rPr lang="en-US" dirty="0"/>
              <a:t>NOTE: The Assessment Date will generally be the date of the most recent assessment up to and including the day of enrollment to ALZ-NET	</a:t>
            </a:r>
          </a:p>
          <a:p>
            <a:pPr>
              <a:spcAft>
                <a:spcPts val="1200"/>
              </a:spcAft>
            </a:pPr>
            <a:r>
              <a:rPr lang="en-US" sz="1600" dirty="0"/>
              <a:t>Pay close attention to the Instructions.</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61988E53-672B-99DD-2641-97E4D8C7311E}"/>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6" name="Oval 5">
            <a:extLst>
              <a:ext uri="{FF2B5EF4-FFF2-40B4-BE49-F238E27FC236}">
                <a16:creationId xmlns:a16="http://schemas.microsoft.com/office/drawing/2014/main" id="{80115F54-AF78-4799-7687-47F0B3D256AD}"/>
              </a:ext>
            </a:extLst>
          </p:cNvPr>
          <p:cNvSpPr/>
          <p:nvPr/>
        </p:nvSpPr>
        <p:spPr>
          <a:xfrm>
            <a:off x="7818632" y="614097"/>
            <a:ext cx="745957" cy="238541"/>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0841E0-2504-AC00-6739-EED531CE4D12}"/>
              </a:ext>
            </a:extLst>
          </p:cNvPr>
          <p:cNvSpPr/>
          <p:nvPr/>
        </p:nvSpPr>
        <p:spPr>
          <a:xfrm>
            <a:off x="5057422" y="996043"/>
            <a:ext cx="3586195" cy="20165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5B2F-6BB3-E076-56F3-E162D4A572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8645E4D-9558-E3EC-4E53-8F5451D7F89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56C6C4F-68E3-75D8-B182-F076B87BD230}"/>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6C004D78-1EE9-52A2-77CE-02BBFEE34F19}"/>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prior to </a:t>
            </a:r>
            <a:r>
              <a:rPr lang="en-US" sz="1600" dirty="0"/>
              <a:t>Migration 8 Phase IV (13FEB2025) will have the original list of 29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A0AFFC2E-67CA-DEC4-3071-70B5D14393F7}"/>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4CEBE29E-68FD-8BD5-6DAA-E59636F37547}"/>
              </a:ext>
            </a:extLst>
          </p:cNvPr>
          <p:cNvSpPr/>
          <p:nvPr/>
        </p:nvSpPr>
        <p:spPr>
          <a:xfrm>
            <a:off x="5081914" y="1828800"/>
            <a:ext cx="3586195" cy="39188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AF5335F-6D4D-D7E2-BF68-02AD2B6130ED}"/>
              </a:ext>
            </a:extLst>
          </p:cNvPr>
          <p:cNvCxnSpPr/>
          <p:nvPr/>
        </p:nvCxnSpPr>
        <p:spPr>
          <a:xfrm>
            <a:off x="1387929" y="2604406"/>
            <a:ext cx="153331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7D61337-130A-F07E-40BC-99C8444B813C}"/>
              </a:ext>
            </a:extLst>
          </p:cNvPr>
          <p:cNvCxnSpPr>
            <a:cxnSpLocks/>
            <a:endCxn id="9" idx="1"/>
          </p:cNvCxnSpPr>
          <p:nvPr/>
        </p:nvCxnSpPr>
        <p:spPr>
          <a:xfrm flipV="1">
            <a:off x="2903081" y="2024743"/>
            <a:ext cx="2178833" cy="579663"/>
          </a:xfrm>
          <a:prstGeom prst="bentConnector3">
            <a:avLst>
              <a:gd name="adj1" fmla="val 7548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B3DE2-592D-432D-C37B-907E7206589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AF1849-6E1E-113F-364D-A3B3BF9047F9}"/>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58E980C0-BEA7-ABEE-F6E6-97A9BCC3EE1A}"/>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AED158C-0FDA-E487-98D6-86BE8B505CA5}"/>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after </a:t>
            </a:r>
            <a:r>
              <a:rPr lang="en-US" sz="1600" dirty="0"/>
              <a:t>Migration 8 Phase IV (13FEB2025) will have the new list of 18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51D44691-68C8-AC37-8B4B-F0ECCD9EFB34}"/>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FF25289F-298C-F6C7-8375-C6D3DFFDEA96}"/>
              </a:ext>
            </a:extLst>
          </p:cNvPr>
          <p:cNvSpPr/>
          <p:nvPr/>
        </p:nvSpPr>
        <p:spPr>
          <a:xfrm>
            <a:off x="5081914" y="1522269"/>
            <a:ext cx="3586195" cy="36368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42EB7C5-A33E-E723-8528-237FFBE3CA84}"/>
              </a:ext>
            </a:extLst>
          </p:cNvPr>
          <p:cNvCxnSpPr/>
          <p:nvPr/>
        </p:nvCxnSpPr>
        <p:spPr>
          <a:xfrm>
            <a:off x="808264" y="2604406"/>
            <a:ext cx="15348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3A6BA8A0-5E71-720B-BF5B-86D7962E0029}"/>
              </a:ext>
            </a:extLst>
          </p:cNvPr>
          <p:cNvCxnSpPr>
            <a:cxnSpLocks/>
          </p:cNvCxnSpPr>
          <p:nvPr/>
        </p:nvCxnSpPr>
        <p:spPr>
          <a:xfrm flipV="1">
            <a:off x="2343150" y="1763486"/>
            <a:ext cx="2714272" cy="840920"/>
          </a:xfrm>
          <a:prstGeom prst="bentConnector3">
            <a:avLst>
              <a:gd name="adj1" fmla="val 8549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7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3846853" cy="2682876"/>
          </a:xfrm>
        </p:spPr>
        <p:txBody>
          <a:bodyPr/>
          <a:lstStyle/>
          <a:p>
            <a:pPr>
              <a:spcAft>
                <a:spcPts val="1200"/>
              </a:spcAft>
            </a:pPr>
            <a:r>
              <a:rPr lang="en-US" sz="1800" dirty="0"/>
              <a:t>The diagnoses of MCI/AD is not reported on this form; it is reported on the </a:t>
            </a:r>
            <a:r>
              <a:rPr lang="en-US" sz="1800" u="sng" dirty="0"/>
              <a:t>Baseline Alzheimer's Disease Diagnosis</a:t>
            </a:r>
            <a:r>
              <a:rPr lang="en-US" sz="1800" dirty="0"/>
              <a:t> form.</a:t>
            </a:r>
          </a:p>
          <a:p>
            <a:pPr>
              <a:spcAft>
                <a:spcPts val="1200"/>
              </a:spcAft>
            </a:pPr>
            <a:endParaRPr lang="en-US" sz="1600" dirty="0"/>
          </a:p>
          <a:p>
            <a:endParaRPr lang="en-US" dirty="0"/>
          </a:p>
          <a:p>
            <a:endParaRPr lang="en-US" dirty="0"/>
          </a:p>
          <a:p>
            <a:endParaRPr lang="en-US" dirty="0"/>
          </a:p>
          <a:p>
            <a:endParaRPr lang="en-US" dirty="0"/>
          </a:p>
        </p:txBody>
      </p:sp>
      <p:sp>
        <p:nvSpPr>
          <p:cNvPr id="12" name="Oval 11">
            <a:extLst>
              <a:ext uri="{FF2B5EF4-FFF2-40B4-BE49-F238E27FC236}">
                <a16:creationId xmlns:a16="http://schemas.microsoft.com/office/drawing/2014/main" id="{95DC4D19-2F71-7664-0A26-FDA186D93534}"/>
              </a:ext>
            </a:extLst>
          </p:cNvPr>
          <p:cNvSpPr/>
          <p:nvPr/>
        </p:nvSpPr>
        <p:spPr>
          <a:xfrm>
            <a:off x="5215887" y="2446339"/>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3F5617-7726-80CF-F728-77398AC4DFD5}"/>
              </a:ext>
            </a:extLst>
          </p:cNvPr>
          <p:cNvPicPr>
            <a:picLocks noChangeAspect="1"/>
          </p:cNvPicPr>
          <p:nvPr/>
        </p:nvPicPr>
        <p:blipFill>
          <a:blip r:embed="rId2"/>
          <a:stretch>
            <a:fillRect/>
          </a:stretch>
        </p:blipFill>
        <p:spPr>
          <a:xfrm>
            <a:off x="5069708" y="307975"/>
            <a:ext cx="3617092" cy="3949368"/>
          </a:xfrm>
          <a:prstGeom prst="rect">
            <a:avLst/>
          </a:prstGeom>
        </p:spPr>
      </p:pic>
      <p:sp>
        <p:nvSpPr>
          <p:cNvPr id="10" name="Star: 5 Points 9">
            <a:extLst>
              <a:ext uri="{FF2B5EF4-FFF2-40B4-BE49-F238E27FC236}">
                <a16:creationId xmlns:a16="http://schemas.microsoft.com/office/drawing/2014/main" id="{A621FAA5-7978-DBEF-0F90-A5AF6E4CE052}"/>
              </a:ext>
            </a:extLst>
          </p:cNvPr>
          <p:cNvSpPr/>
          <p:nvPr/>
        </p:nvSpPr>
        <p:spPr>
          <a:xfrm>
            <a:off x="4993596" y="2225504"/>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800" dirty="0"/>
              <a:t>Note the timeline.</a:t>
            </a:r>
          </a:p>
          <a:p>
            <a:pPr>
              <a:spcAft>
                <a:spcPts val="1200"/>
              </a:spcAft>
            </a:pPr>
            <a:r>
              <a:rPr lang="en-US" sz="1800" dirty="0"/>
              <a:t>If Yes is reported to either question, complete a log line on the </a:t>
            </a:r>
            <a:r>
              <a:rPr lang="en-US" sz="1800" u="sng" dirty="0"/>
              <a:t>Adverse Events</a:t>
            </a:r>
            <a:r>
              <a:rPr lang="en-US" sz="1800" dirty="0"/>
              <a:t> or </a:t>
            </a:r>
            <a:r>
              <a:rPr lang="en-US" sz="1800" u="sng" dirty="0"/>
              <a:t>ARIA Adverse Events</a:t>
            </a:r>
            <a:r>
              <a:rPr lang="en-US" sz="18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BBA90E3A-56FB-D27A-1263-3DE4E9832377}"/>
              </a:ext>
            </a:extLst>
          </p:cNvPr>
          <p:cNvSpPr/>
          <p:nvPr/>
        </p:nvSpPr>
        <p:spPr>
          <a:xfrm>
            <a:off x="5366825" y="1758462"/>
            <a:ext cx="2897944"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84CC0E9-E305-D78C-0DA1-98E22C88845C}"/>
              </a:ext>
            </a:extLst>
          </p:cNvPr>
          <p:cNvSpPr/>
          <p:nvPr/>
        </p:nvSpPr>
        <p:spPr>
          <a:xfrm>
            <a:off x="5357443" y="2572043"/>
            <a:ext cx="3083171"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631092"/>
            <a:ext cx="4419601" cy="2718938"/>
          </a:xfrm>
        </p:spPr>
        <p:txBody>
          <a:bodyPr/>
          <a:lstStyle/>
          <a:p>
            <a:pPr>
              <a:spcAft>
                <a:spcPts val="1200"/>
              </a:spcAft>
            </a:pPr>
            <a:r>
              <a:rPr lang="en-US" sz="1800" dirty="0"/>
              <a:t>Pay close attention to the instructions in relationship to data collection reporting period.</a:t>
            </a:r>
          </a:p>
          <a:p>
            <a:pPr>
              <a:spcAft>
                <a:spcPts val="1200"/>
              </a:spcAft>
            </a:pPr>
            <a:r>
              <a:rPr lang="en-US" sz="1800" dirty="0"/>
              <a:t>Answer the first question –</a:t>
            </a:r>
          </a:p>
          <a:p>
            <a:pPr marL="685800" indent="-285750">
              <a:spcAft>
                <a:spcPts val="120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endParaRPr lang="en-US" dirty="0"/>
          </a:p>
          <a:p>
            <a:endParaRPr lang="en-US" dirty="0"/>
          </a:p>
        </p:txBody>
      </p:sp>
      <p:pic>
        <p:nvPicPr>
          <p:cNvPr id="6" name="Picture 5">
            <a:extLst>
              <a:ext uri="{FF2B5EF4-FFF2-40B4-BE49-F238E27FC236}">
                <a16:creationId xmlns:a16="http://schemas.microsoft.com/office/drawing/2014/main" id="{73DF671B-4237-3D32-8E90-3A65CF784D23}"/>
              </a:ext>
            </a:extLst>
          </p:cNvPr>
          <p:cNvPicPr>
            <a:picLocks noChangeAspect="1"/>
          </p:cNvPicPr>
          <p:nvPr/>
        </p:nvPicPr>
        <p:blipFill>
          <a:blip r:embed="rId2"/>
          <a:stretch>
            <a:fillRect/>
          </a:stretch>
        </p:blipFill>
        <p:spPr>
          <a:xfrm>
            <a:off x="5057422" y="307975"/>
            <a:ext cx="3650150" cy="388228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E029FD63-7407-F4D2-2788-D337AD26C534}"/>
              </a:ext>
            </a:extLst>
          </p:cNvPr>
          <p:cNvSpPr/>
          <p:nvPr/>
        </p:nvSpPr>
        <p:spPr>
          <a:xfrm>
            <a:off x="5159229" y="953240"/>
            <a:ext cx="3527571" cy="3612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82FAFB7-4A40-0803-4158-57CCC35D9BAB}"/>
              </a:ext>
            </a:extLst>
          </p:cNvPr>
          <p:cNvSpPr/>
          <p:nvPr/>
        </p:nvSpPr>
        <p:spPr>
          <a:xfrm>
            <a:off x="5159229" y="1388853"/>
            <a:ext cx="2841771" cy="3827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112108"/>
            <a:ext cx="8229600" cy="832022"/>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a:p>
            <a:r>
              <a:rPr lang="en-US" sz="1600" dirty="0"/>
              <a:t>Do NOT report ALZ-NET as a concurrent study. If Case ID is not known, enter UNKNOWN.</a:t>
            </a:r>
          </a:p>
          <a:p>
            <a:endParaRPr lang="en-US" sz="1600" dirty="0"/>
          </a:p>
          <a:p>
            <a:endParaRPr lang="en-US" sz="1800" dirty="0"/>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pic>
        <p:nvPicPr>
          <p:cNvPr id="6" name="Picture 5">
            <a:extLst>
              <a:ext uri="{FF2B5EF4-FFF2-40B4-BE49-F238E27FC236}">
                <a16:creationId xmlns:a16="http://schemas.microsoft.com/office/drawing/2014/main" id="{91B6B14E-3EE3-16B2-BDC1-5384E4144F37}"/>
              </a:ext>
            </a:extLst>
          </p:cNvPr>
          <p:cNvPicPr>
            <a:picLocks noChangeAspect="1"/>
          </p:cNvPicPr>
          <p:nvPr/>
        </p:nvPicPr>
        <p:blipFill>
          <a:blip r:embed="rId4"/>
          <a:stretch>
            <a:fillRect/>
          </a:stretch>
        </p:blipFill>
        <p:spPr>
          <a:xfrm>
            <a:off x="5609043" y="2748263"/>
            <a:ext cx="1049566" cy="431597"/>
          </a:xfrm>
          <a:prstGeom prst="rect">
            <a:avLst/>
          </a:prstGeom>
          <a:ln>
            <a:solidFill>
              <a:schemeClr val="accent1"/>
            </a:solidFill>
          </a:ln>
        </p:spPr>
      </p:pic>
      <p:cxnSp>
        <p:nvCxnSpPr>
          <p:cNvPr id="9" name="Connector: Elbow 8">
            <a:extLst>
              <a:ext uri="{FF2B5EF4-FFF2-40B4-BE49-F238E27FC236}">
                <a16:creationId xmlns:a16="http://schemas.microsoft.com/office/drawing/2014/main" id="{7C28BD34-4ADC-6ED4-E710-57259A739885}"/>
              </a:ext>
            </a:extLst>
          </p:cNvPr>
          <p:cNvCxnSpPr>
            <a:cxnSpLocks/>
            <a:endCxn id="6" idx="1"/>
          </p:cNvCxnSpPr>
          <p:nvPr/>
        </p:nvCxnSpPr>
        <p:spPr>
          <a:xfrm rot="5400000" flipH="1" flipV="1">
            <a:off x="5341063" y="2965466"/>
            <a:ext cx="269384" cy="266576"/>
          </a:xfrm>
          <a:prstGeom prst="bent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3DE3432D-9BE4-4151-02BD-25842BF184AD}"/>
              </a:ext>
            </a:extLst>
          </p:cNvPr>
          <p:cNvPicPr>
            <a:picLocks noChangeAspect="1"/>
          </p:cNvPicPr>
          <p:nvPr/>
        </p:nvPicPr>
        <p:blipFill>
          <a:blip r:embed="rId2"/>
          <a:stretch>
            <a:fillRect/>
          </a:stretch>
        </p:blipFill>
        <p:spPr>
          <a:xfrm>
            <a:off x="5061115" y="399954"/>
            <a:ext cx="3607871" cy="3459485"/>
          </a:xfrm>
          <a:prstGeom prst="rect">
            <a:avLst/>
          </a:prstGeom>
        </p:spPr>
      </p:pic>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review the RMS and the Medidata Rave trainings located on ALZ-NET.org</a:t>
            </a:r>
          </a:p>
          <a:p>
            <a:endParaRPr lang="en-US" dirty="0"/>
          </a:p>
        </p:txBody>
      </p:sp>
      <p:sp>
        <p:nvSpPr>
          <p:cNvPr id="7" name="Rectangle 6">
            <a:extLst>
              <a:ext uri="{FF2B5EF4-FFF2-40B4-BE49-F238E27FC236}">
                <a16:creationId xmlns:a16="http://schemas.microsoft.com/office/drawing/2014/main" id="{4D82EFDE-874A-4A88-9717-3BF8B85B1AB4}"/>
              </a:ext>
            </a:extLst>
          </p:cNvPr>
          <p:cNvSpPr/>
          <p:nvPr/>
        </p:nvSpPr>
        <p:spPr>
          <a:xfrm>
            <a:off x="5109913" y="2708786"/>
            <a:ext cx="2493676" cy="11506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C0C0-3E8E-6C82-EE70-9BF6FA0DC1B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B4B032E-88A2-C6EC-2935-55366F33D441}"/>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A3A16F1B-B51C-E3E0-EF08-51308864331F}"/>
              </a:ext>
            </a:extLst>
          </p:cNvPr>
          <p:cNvSpPr>
            <a:spLocks noGrp="1"/>
          </p:cNvSpPr>
          <p:nvPr>
            <p:ph type="body" sz="quarter" idx="14"/>
          </p:nvPr>
        </p:nvSpPr>
        <p:spPr>
          <a:xfrm>
            <a:off x="457199" y="1652588"/>
            <a:ext cx="4597347" cy="2682876"/>
          </a:xfrm>
        </p:spPr>
        <p:txBody>
          <a:bodyPr/>
          <a:lstStyle/>
          <a:p>
            <a:pPr>
              <a:spcAft>
                <a:spcPts val="1200"/>
              </a:spcAft>
            </a:pPr>
            <a:r>
              <a:rPr lang="en-US" sz="1800" dirty="0"/>
              <a:t>Answer the lead question</a:t>
            </a:r>
          </a:p>
          <a:p>
            <a:pPr marL="685800" indent="-285750">
              <a:spcAft>
                <a:spcPts val="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pPr marL="685800" indent="-285750">
              <a:spcAft>
                <a:spcPts val="0"/>
              </a:spcAft>
              <a:buFont typeface="Arial" panose="020B0604020202020204" pitchFamily="34" charset="0"/>
              <a:buChar char="•"/>
            </a:pPr>
            <a:endParaRPr lang="en-US" sz="1800" dirty="0"/>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endParaRPr lang="en-US" sz="1800" dirty="0"/>
          </a:p>
          <a:p>
            <a:endParaRPr lang="en-US" dirty="0"/>
          </a:p>
        </p:txBody>
      </p:sp>
      <p:pic>
        <p:nvPicPr>
          <p:cNvPr id="6" name="Picture Placeholder 5">
            <a:extLst>
              <a:ext uri="{FF2B5EF4-FFF2-40B4-BE49-F238E27FC236}">
                <a16:creationId xmlns:a16="http://schemas.microsoft.com/office/drawing/2014/main" id="{7B7BCA31-1DD7-251C-611D-AA626988C681}"/>
              </a:ext>
            </a:extLst>
          </p:cNvPr>
          <p:cNvPicPr>
            <a:picLocks noGrp="1" noChangeAspect="1"/>
          </p:cNvPicPr>
          <p:nvPr>
            <p:ph type="pic" sz="quarter" idx="15"/>
          </p:nvPr>
        </p:nvPicPr>
        <p:blipFill>
          <a:blip r:embed="rId2"/>
          <a:srcRect t="973" b="973"/>
          <a:stretch>
            <a:fillRect/>
          </a:stretch>
        </p:blipFill>
        <p:spPr>
          <a:xfrm>
            <a:off x="5057775" y="307975"/>
            <a:ext cx="3629025"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54757750-6BE7-447C-F9B8-425CAB1CC1A5}"/>
              </a:ext>
            </a:extLst>
          </p:cNvPr>
          <p:cNvSpPr/>
          <p:nvPr/>
        </p:nvSpPr>
        <p:spPr>
          <a:xfrm>
            <a:off x="8311242" y="955223"/>
            <a:ext cx="373345" cy="15512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4BE17E3-9E20-D874-D892-1833B409A10C}"/>
              </a:ext>
            </a:extLst>
          </p:cNvPr>
          <p:cNvSpPr/>
          <p:nvPr/>
        </p:nvSpPr>
        <p:spPr>
          <a:xfrm>
            <a:off x="8316684" y="1107623"/>
            <a:ext cx="373345" cy="1551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341FF926-E3CF-7C4B-D1F8-995F9D8652D2}"/>
              </a:ext>
            </a:extLst>
          </p:cNvPr>
          <p:cNvCxnSpPr>
            <a:cxnSpLocks/>
          </p:cNvCxnSpPr>
          <p:nvPr/>
        </p:nvCxnSpPr>
        <p:spPr>
          <a:xfrm rot="5400000">
            <a:off x="7911872" y="1330101"/>
            <a:ext cx="538845" cy="442230"/>
          </a:xfrm>
          <a:prstGeom prst="bent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7FAA0B3-BD84-B3A9-A4FC-F29E3EADA35C}"/>
              </a:ext>
            </a:extLst>
          </p:cNvPr>
          <p:cNvCxnSpPr>
            <a:cxnSpLocks/>
          </p:cNvCxnSpPr>
          <p:nvPr/>
        </p:nvCxnSpPr>
        <p:spPr>
          <a:xfrm flipV="1">
            <a:off x="3075696" y="955223"/>
            <a:ext cx="1891592" cy="85027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C2D209B-6D75-D54E-5A66-450CC052DCCA}"/>
              </a:ext>
            </a:extLst>
          </p:cNvPr>
          <p:cNvPicPr>
            <a:picLocks noGrp="1" noChangeAspect="1"/>
          </p:cNvPicPr>
          <p:nvPr>
            <p:ph type="pic" sz="quarter" idx="15"/>
          </p:nvPr>
        </p:nvPicPr>
        <p:blipFill>
          <a:blip r:embed="rId2"/>
          <a:srcRect l="40598" r="40598"/>
          <a:stretch/>
        </p:blipFill>
        <p:spPr>
          <a:ln>
            <a:solidFill>
              <a:schemeClr val="accent1"/>
            </a:solidFill>
          </a:ln>
        </p:spPr>
      </p:pic>
      <p:pic>
        <p:nvPicPr>
          <p:cNvPr id="6" name="Picture Placeholder 5">
            <a:extLst>
              <a:ext uri="{FF2B5EF4-FFF2-40B4-BE49-F238E27FC236}">
                <a16:creationId xmlns:a16="http://schemas.microsoft.com/office/drawing/2014/main" id="{B18ABF3E-52D6-C85F-5241-315759B90F83}"/>
              </a:ext>
            </a:extLst>
          </p:cNvPr>
          <p:cNvPicPr>
            <a:picLocks noChangeAspect="1"/>
          </p:cNvPicPr>
          <p:nvPr/>
        </p:nvPicPr>
        <p:blipFill>
          <a:blip r:embed="rId3"/>
          <a:srcRect t="973" b="973"/>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a:xfrm>
            <a:off x="457200" y="1652588"/>
            <a:ext cx="4050936" cy="2682876"/>
          </a:xfrm>
        </p:spPr>
        <p:txBody>
          <a:bodyPr/>
          <a:lstStyle/>
          <a:p>
            <a:pPr>
              <a:spcAft>
                <a:spcPts val="1200"/>
              </a:spcAft>
            </a:pPr>
            <a:r>
              <a:rPr lang="en-US" sz="1800" dirty="0"/>
              <a:t>If “Is the patient currently engaging in physical exercise?” is answered as Yes, indicate </a:t>
            </a:r>
            <a:r>
              <a:rPr lang="en-US" sz="1800" u="sng" dirty="0"/>
              <a:t>either</a:t>
            </a:r>
            <a:r>
              <a:rPr lang="en-US" sz="1800" dirty="0"/>
              <a:t> the number of hours/week </a:t>
            </a:r>
            <a:r>
              <a:rPr lang="en-US" sz="1800" u="sng" dirty="0"/>
              <a:t>or</a:t>
            </a:r>
            <a:r>
              <a:rPr lang="en-US" sz="1800" dirty="0"/>
              <a:t> use the checkbox to indicate that the number of hours per week is unknown.</a:t>
            </a:r>
          </a:p>
          <a:p>
            <a:r>
              <a:rPr lang="en-US" sz="1800" dirty="0"/>
              <a:t>Do NOT click on the unknown checkbox if the patient does not engage in exercise.</a:t>
            </a:r>
            <a:endParaRPr lang="en-US" sz="1600" dirty="0"/>
          </a:p>
          <a:p>
            <a:endParaRPr lang="en-US" sz="1800" dirty="0"/>
          </a:p>
          <a:p>
            <a:endParaRPr lang="en-US" dirty="0"/>
          </a:p>
        </p:txBody>
      </p:sp>
      <p:pic>
        <p:nvPicPr>
          <p:cNvPr id="15" name="Picture 14">
            <a:extLst>
              <a:ext uri="{FF2B5EF4-FFF2-40B4-BE49-F238E27FC236}">
                <a16:creationId xmlns:a16="http://schemas.microsoft.com/office/drawing/2014/main" id="{B12C9EAC-1720-C167-9800-5777A476E15A}"/>
              </a:ext>
            </a:extLst>
          </p:cNvPr>
          <p:cNvPicPr>
            <a:picLocks noChangeAspect="1"/>
          </p:cNvPicPr>
          <p:nvPr/>
        </p:nvPicPr>
        <p:blipFill>
          <a:blip r:embed="rId2"/>
          <a:stretch>
            <a:fillRect/>
          </a:stretch>
        </p:blipFill>
        <p:spPr>
          <a:xfrm>
            <a:off x="4531257" y="3274299"/>
            <a:ext cx="4155543" cy="1061584"/>
          </a:xfrm>
          <a:prstGeom prst="rect">
            <a:avLst/>
          </a:prstGeom>
          <a:ln>
            <a:solidFill>
              <a:srgbClr val="000000"/>
            </a:solidFill>
          </a:ln>
        </p:spPr>
      </p:pic>
      <p:sp>
        <p:nvSpPr>
          <p:cNvPr id="9" name="Oval 8">
            <a:extLst>
              <a:ext uri="{FF2B5EF4-FFF2-40B4-BE49-F238E27FC236}">
                <a16:creationId xmlns:a16="http://schemas.microsoft.com/office/drawing/2014/main" id="{06FC4F39-E6A4-D952-76DB-729263C1D18C}"/>
              </a:ext>
            </a:extLst>
          </p:cNvPr>
          <p:cNvSpPr/>
          <p:nvPr/>
        </p:nvSpPr>
        <p:spPr>
          <a:xfrm>
            <a:off x="8137513" y="3320442"/>
            <a:ext cx="416373" cy="19953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399BD9-1200-AF28-CA33-542CAE1267C7}"/>
              </a:ext>
            </a:extLst>
          </p:cNvPr>
          <p:cNvSpPr/>
          <p:nvPr/>
        </p:nvSpPr>
        <p:spPr>
          <a:xfrm>
            <a:off x="4594214" y="4098867"/>
            <a:ext cx="4092586" cy="2450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03770-B9F5-0D95-258D-649A97A19042}"/>
              </a:ext>
            </a:extLst>
          </p:cNvPr>
          <p:cNvSpPr/>
          <p:nvPr/>
        </p:nvSpPr>
        <p:spPr>
          <a:xfrm>
            <a:off x="7384183" y="3833164"/>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535BC-5A0D-0343-79B2-4460DD1905CB}"/>
              </a:ext>
            </a:extLst>
          </p:cNvPr>
          <p:cNvCxnSpPr>
            <a:cxnSpLocks/>
          </p:cNvCxnSpPr>
          <p:nvPr/>
        </p:nvCxnSpPr>
        <p:spPr>
          <a:xfrm>
            <a:off x="8208002" y="3490333"/>
            <a:ext cx="0" cy="3424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CDE2BA2-0E66-5B92-F7E3-C937F4761689}"/>
              </a:ext>
            </a:extLst>
          </p:cNvPr>
          <p:cNvCxnSpPr>
            <a:cxnSpLocks/>
            <a:stCxn id="9" idx="2"/>
          </p:cNvCxnSpPr>
          <p:nvPr/>
        </p:nvCxnSpPr>
        <p:spPr>
          <a:xfrm rot="10800000" flipV="1">
            <a:off x="6609029" y="3420208"/>
            <a:ext cx="1528485" cy="639586"/>
          </a:xfrm>
          <a:prstGeom prst="bentConnector3">
            <a:avLst>
              <a:gd name="adj1" fmla="val 10040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a:xfrm>
            <a:off x="457200" y="1652588"/>
            <a:ext cx="4419600" cy="2812320"/>
          </a:xfrm>
        </p:spPr>
        <p:txBody>
          <a:bodyPr/>
          <a:lstStyle/>
          <a:p>
            <a:pPr>
              <a:spcAft>
                <a:spcPts val="1200"/>
              </a:spcAft>
            </a:pPr>
            <a:r>
              <a:rPr lang="en-US" sz="1800" dirty="0"/>
              <a:t>Answer all questions. </a:t>
            </a:r>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pPr>
              <a:spcAft>
                <a:spcPts val="1200"/>
              </a:spcAft>
            </a:pPr>
            <a:endParaRPr lang="en-US" sz="1800" dirty="0"/>
          </a:p>
          <a:p>
            <a:endParaRPr lang="en-US" sz="1600" dirty="0"/>
          </a:p>
          <a:p>
            <a:endParaRPr lang="en-US" dirty="0"/>
          </a:p>
        </p:txBody>
      </p:sp>
      <p:pic>
        <p:nvPicPr>
          <p:cNvPr id="6" name="Picture 5">
            <a:extLst>
              <a:ext uri="{FF2B5EF4-FFF2-40B4-BE49-F238E27FC236}">
                <a16:creationId xmlns:a16="http://schemas.microsoft.com/office/drawing/2014/main" id="{8E6AD547-60D0-696E-3E62-DC95ECDF8C4F}"/>
              </a:ext>
            </a:extLst>
          </p:cNvPr>
          <p:cNvPicPr>
            <a:picLocks noChangeAspect="1"/>
          </p:cNvPicPr>
          <p:nvPr/>
        </p:nvPicPr>
        <p:blipFill>
          <a:blip r:embed="rId2"/>
          <a:stretch>
            <a:fillRect/>
          </a:stretch>
        </p:blipFill>
        <p:spPr>
          <a:xfrm>
            <a:off x="5057422" y="307974"/>
            <a:ext cx="3629378" cy="3717019"/>
          </a:xfrm>
          <a:prstGeom prst="rect">
            <a:avLst/>
          </a:prstGeom>
          <a:ln>
            <a:noFill/>
          </a:ln>
        </p:spPr>
      </p:pic>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20EC9945-4C4C-9E60-C1AE-75C3B6CA7713}"/>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endParaRPr lang="en-US" sz="1500" dirty="0"/>
          </a:p>
          <a:p>
            <a:r>
              <a:rPr lang="en-US" sz="1600" dirty="0"/>
              <a:t> </a:t>
            </a:r>
          </a:p>
          <a:p>
            <a:endParaRPr lang="en-US" dirty="0"/>
          </a:p>
        </p:txBody>
      </p:sp>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76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F-5778-114C-3A27-DCA7585754A6}"/>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111EA2C-CDC8-71A3-A88C-502D2126D1D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44A2ADA-5FCB-A3BC-2CEE-F4543D0BE121}"/>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880FDB10-C421-987B-43AB-175051AE80F6}"/>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8B03F666-495E-36DD-8771-C800CA7446EF}"/>
              </a:ext>
            </a:extLst>
          </p:cNvPr>
          <p:cNvSpPr>
            <a:spLocks noGrp="1"/>
          </p:cNvSpPr>
          <p:nvPr>
            <p:ph type="body" sz="quarter" idx="14"/>
          </p:nvPr>
        </p:nvSpPr>
        <p:spPr>
          <a:xfrm>
            <a:off x="457200" y="1451113"/>
            <a:ext cx="3502480" cy="2884351"/>
          </a:xfrm>
        </p:spPr>
        <p:txBody>
          <a:bodyPr/>
          <a:lstStyle/>
          <a:p>
            <a:pPr>
              <a:spcAft>
                <a:spcPts val="1200"/>
              </a:spcAft>
            </a:pPr>
            <a:r>
              <a:rPr lang="en-US" sz="1600" dirty="0"/>
              <a:t>If Microhemorrhages (</a:t>
            </a:r>
            <a:r>
              <a:rPr lang="en-US" sz="1600" dirty="0" err="1"/>
              <a:t>microH</a:t>
            </a:r>
            <a:r>
              <a:rPr lang="en-US" sz="1600" dirty="0"/>
              <a:t>) is selected, report </a:t>
            </a:r>
            <a:r>
              <a:rPr lang="en-US" sz="1600" i="1" dirty="0"/>
              <a:t>either </a:t>
            </a:r>
            <a:r>
              <a:rPr lang="en-US" sz="1600" dirty="0"/>
              <a:t>the actual number of microhemorrhages </a:t>
            </a:r>
            <a:r>
              <a:rPr lang="en-US" sz="1600" i="1" dirty="0"/>
              <a:t>or </a:t>
            </a:r>
            <a:r>
              <a:rPr lang="en-US" sz="1600" dirty="0"/>
              <a:t>check the box for “Number unknown”.</a:t>
            </a:r>
          </a:p>
          <a:p>
            <a:pPr>
              <a:spcAft>
                <a:spcPts val="1200"/>
              </a:spcAft>
            </a:pPr>
            <a:r>
              <a:rPr lang="en-US" sz="1600" dirty="0"/>
              <a:t>Do NOT complete both.</a:t>
            </a:r>
            <a:endParaRPr lang="en-US" dirty="0"/>
          </a:p>
          <a:p>
            <a:r>
              <a:rPr lang="en-US" sz="1600" dirty="0"/>
              <a:t>If an MRI was performed, report it on the </a:t>
            </a:r>
            <a:r>
              <a:rPr lang="en-US" sz="1600" u="sng" dirty="0"/>
              <a:t>Clinical Imaging Submission</a:t>
            </a:r>
            <a:r>
              <a:rPr lang="en-US" sz="1600" dirty="0"/>
              <a:t>. Depending on the purpose of the MRI, it may also need to be reported on the </a:t>
            </a:r>
            <a:r>
              <a:rPr lang="en-US" sz="1600" u="sng" dirty="0"/>
              <a:t>Diagnostic Testing</a:t>
            </a:r>
            <a:r>
              <a:rPr lang="en-US" sz="1600" dirty="0"/>
              <a:t> form.</a:t>
            </a:r>
          </a:p>
          <a:p>
            <a:endParaRPr lang="en-US" dirty="0"/>
          </a:p>
        </p:txBody>
      </p:sp>
      <p:pic>
        <p:nvPicPr>
          <p:cNvPr id="7" name="Picture 6">
            <a:extLst>
              <a:ext uri="{FF2B5EF4-FFF2-40B4-BE49-F238E27FC236}">
                <a16:creationId xmlns:a16="http://schemas.microsoft.com/office/drawing/2014/main" id="{70508D0E-69E8-76EB-F3AF-061964B63463}"/>
              </a:ext>
            </a:extLst>
          </p:cNvPr>
          <p:cNvPicPr>
            <a:picLocks noChangeAspect="1"/>
          </p:cNvPicPr>
          <p:nvPr/>
        </p:nvPicPr>
        <p:blipFill>
          <a:blip r:embed="rId3"/>
          <a:stretch>
            <a:fillRect/>
          </a:stretch>
        </p:blipFill>
        <p:spPr>
          <a:xfrm>
            <a:off x="4493211" y="3200831"/>
            <a:ext cx="4193588" cy="983112"/>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FACB8848-552C-627A-7F1B-54ABA4C80F6F}"/>
              </a:ext>
            </a:extLst>
          </p:cNvPr>
          <p:cNvSpPr/>
          <p:nvPr/>
        </p:nvSpPr>
        <p:spPr>
          <a:xfrm>
            <a:off x="8311243" y="3217158"/>
            <a:ext cx="375556" cy="3444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6BE99F94-B8E9-961F-781A-C7A8C0079D04}"/>
              </a:ext>
            </a:extLst>
          </p:cNvPr>
          <p:cNvCxnSpPr>
            <a:cxnSpLocks/>
          </p:cNvCxnSpPr>
          <p:nvPr/>
        </p:nvCxnSpPr>
        <p:spPr>
          <a:xfrm rot="10800000" flipH="1" flipV="1">
            <a:off x="8311243" y="3347824"/>
            <a:ext cx="187778" cy="579184"/>
          </a:xfrm>
          <a:prstGeom prst="bentConnector4">
            <a:avLst>
              <a:gd name="adj1" fmla="val -121740"/>
              <a:gd name="adj2" fmla="val 846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FE70EB-C462-3F51-8212-DC42D4A2F286}"/>
              </a:ext>
            </a:extLst>
          </p:cNvPr>
          <p:cNvCxnSpPr>
            <a:cxnSpLocks/>
          </p:cNvCxnSpPr>
          <p:nvPr/>
        </p:nvCxnSpPr>
        <p:spPr>
          <a:xfrm>
            <a:off x="8098971" y="3692387"/>
            <a:ext cx="14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9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5F5-B099-CDCA-6166-07EA94BEC9C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2F9258-084F-5489-5BFF-0CC594941597}"/>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9C1FB29-10E5-6009-2EF2-BD7F13D92CA3}"/>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773ECBCB-19BD-3D25-F58D-D63BA86CE467}"/>
              </a:ext>
            </a:extLst>
          </p:cNvPr>
          <p:cNvSpPr>
            <a:spLocks noGrp="1"/>
          </p:cNvSpPr>
          <p:nvPr>
            <p:ph type="body" sz="quarter" idx="14"/>
          </p:nvPr>
        </p:nvSpPr>
        <p:spPr>
          <a:xfrm>
            <a:off x="457199" y="894302"/>
            <a:ext cx="8298612" cy="917246"/>
          </a:xfrm>
        </p:spPr>
        <p:txBody>
          <a:bodyPr/>
          <a:lstStyle/>
          <a:p>
            <a:r>
              <a:rPr lang="en-US" dirty="0"/>
              <a:t>For each assessment type, indicate whether or not it was performed. If the assessment was performed, complete the log line in its entirety. See instructions for Baseline and Follow-up reporting.</a:t>
            </a:r>
          </a:p>
          <a:p>
            <a:r>
              <a:rPr lang="en-US" dirty="0"/>
              <a:t>If </a:t>
            </a:r>
            <a:r>
              <a:rPr lang="en-US" i="1" dirty="0"/>
              <a:t>additional </a:t>
            </a:r>
            <a:r>
              <a:rPr lang="en-US" dirty="0"/>
              <a:t>assessments were performed, use the “Add a new Log line” feature.</a:t>
            </a:r>
          </a:p>
          <a:p>
            <a:endParaRPr lang="en-US" dirty="0"/>
          </a:p>
        </p:txBody>
      </p:sp>
      <p:pic>
        <p:nvPicPr>
          <p:cNvPr id="12" name="Picture 11">
            <a:extLst>
              <a:ext uri="{FF2B5EF4-FFF2-40B4-BE49-F238E27FC236}">
                <a16:creationId xmlns:a16="http://schemas.microsoft.com/office/drawing/2014/main" id="{327E01CA-FD4E-2672-5B9B-D5106115AD15}"/>
              </a:ext>
            </a:extLst>
          </p:cNvPr>
          <p:cNvPicPr>
            <a:picLocks noChangeAspect="1"/>
          </p:cNvPicPr>
          <p:nvPr/>
        </p:nvPicPr>
        <p:blipFill>
          <a:blip r:embed="rId2"/>
          <a:stretch>
            <a:fillRect/>
          </a:stretch>
        </p:blipFill>
        <p:spPr>
          <a:xfrm>
            <a:off x="457198" y="2049608"/>
            <a:ext cx="8229601" cy="2169309"/>
          </a:xfrm>
          <a:prstGeom prst="rect">
            <a:avLst/>
          </a:prstGeom>
        </p:spPr>
      </p:pic>
      <p:sp>
        <p:nvSpPr>
          <p:cNvPr id="5" name="Oval 4">
            <a:extLst>
              <a:ext uri="{FF2B5EF4-FFF2-40B4-BE49-F238E27FC236}">
                <a16:creationId xmlns:a16="http://schemas.microsoft.com/office/drawing/2014/main" id="{D92A176C-FCE0-C62A-DE3B-094CC04652C3}"/>
              </a:ext>
            </a:extLst>
          </p:cNvPr>
          <p:cNvSpPr/>
          <p:nvPr/>
        </p:nvSpPr>
        <p:spPr>
          <a:xfrm>
            <a:off x="436227" y="3934438"/>
            <a:ext cx="855678" cy="215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40A318-5E34-CF1F-5776-F87162FA35D3}"/>
              </a:ext>
            </a:extLst>
          </p:cNvPr>
          <p:cNvSpPr/>
          <p:nvPr/>
        </p:nvSpPr>
        <p:spPr>
          <a:xfrm>
            <a:off x="687897" y="2491530"/>
            <a:ext cx="2810312" cy="215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47860"/>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8C24C-EB51-79A3-6157-1A69E5A688B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F3E8-66DD-ED1E-2C8D-8C07C413CDAA}"/>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702D5EB-9617-40F0-ED4B-A27D40DE5F64}"/>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BDE593B0-B357-9703-7C9D-79AF495E443A}"/>
              </a:ext>
            </a:extLst>
          </p:cNvPr>
          <p:cNvSpPr>
            <a:spLocks noGrp="1"/>
          </p:cNvSpPr>
          <p:nvPr>
            <p:ph type="body" sz="quarter" idx="14"/>
          </p:nvPr>
        </p:nvSpPr>
        <p:spPr>
          <a:xfrm>
            <a:off x="457199" y="808038"/>
            <a:ext cx="8229600" cy="1201914"/>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6" name="Picture 5">
            <a:extLst>
              <a:ext uri="{FF2B5EF4-FFF2-40B4-BE49-F238E27FC236}">
                <a16:creationId xmlns:a16="http://schemas.microsoft.com/office/drawing/2014/main" id="{2C5526BA-C0FD-11AC-B6AF-BD0507FB322B}"/>
              </a:ext>
            </a:extLst>
          </p:cNvPr>
          <p:cNvPicPr>
            <a:picLocks noChangeAspect="1"/>
          </p:cNvPicPr>
          <p:nvPr/>
        </p:nvPicPr>
        <p:blipFill>
          <a:blip r:embed="rId2"/>
          <a:stretch>
            <a:fillRect/>
          </a:stretch>
        </p:blipFill>
        <p:spPr>
          <a:xfrm>
            <a:off x="474630" y="2009952"/>
            <a:ext cx="8212169" cy="2164714"/>
          </a:xfrm>
          <a:prstGeom prst="rect">
            <a:avLst/>
          </a:prstGeom>
        </p:spPr>
      </p:pic>
      <p:sp>
        <p:nvSpPr>
          <p:cNvPr id="11" name="Star: 5 Points 10">
            <a:extLst>
              <a:ext uri="{FF2B5EF4-FFF2-40B4-BE49-F238E27FC236}">
                <a16:creationId xmlns:a16="http://schemas.microsoft.com/office/drawing/2014/main" id="{90CC4828-23B0-FC4D-248F-AFA350BCEED5}"/>
              </a:ext>
            </a:extLst>
          </p:cNvPr>
          <p:cNvSpPr/>
          <p:nvPr/>
        </p:nvSpPr>
        <p:spPr>
          <a:xfrm>
            <a:off x="2248903" y="3037779"/>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10D582A3-BABC-AC2E-0F14-35CBA8B2343C}"/>
              </a:ext>
            </a:extLst>
          </p:cNvPr>
          <p:cNvSpPr/>
          <p:nvPr/>
        </p:nvSpPr>
        <p:spPr>
          <a:xfrm>
            <a:off x="1897310" y="3340215"/>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D1CCC45-057F-BF3C-FC96-9820802DE890}"/>
              </a:ext>
            </a:extLst>
          </p:cNvPr>
          <p:cNvCxnSpPr>
            <a:cxnSpLocks/>
          </p:cNvCxnSpPr>
          <p:nvPr/>
        </p:nvCxnSpPr>
        <p:spPr>
          <a:xfrm>
            <a:off x="1826702" y="2954248"/>
            <a:ext cx="362825" cy="13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B259F0-4A45-0854-D8BC-0B8ACB7261FE}"/>
              </a:ext>
            </a:extLst>
          </p:cNvPr>
          <p:cNvCxnSpPr>
            <a:cxnSpLocks/>
          </p:cNvCxnSpPr>
          <p:nvPr/>
        </p:nvCxnSpPr>
        <p:spPr>
          <a:xfrm flipV="1">
            <a:off x="1855364" y="3084884"/>
            <a:ext cx="334163" cy="119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800" dirty="0"/>
              <a:t>The form only becomes visible and available for data entry when “</a:t>
            </a:r>
            <a:r>
              <a:rPr lang="en-US" sz="1800" b="0" i="0" dirty="0">
                <a:effectLst/>
              </a:rPr>
              <a:t>Has the patient received any doses of a novel FDA-approved AD therapy prior to their enrollment in the registry?”</a:t>
            </a:r>
            <a:r>
              <a:rPr lang="en-US" sz="1800" dirty="0"/>
              <a:t> on the </a:t>
            </a:r>
            <a:r>
              <a:rPr lang="en-US" sz="1800" i="0" u="sng" dirty="0">
                <a:effectLst/>
              </a:rPr>
              <a:t>Baseline Novel Therapy Administration YN</a:t>
            </a:r>
            <a:r>
              <a:rPr lang="en-US" sz="1800" i="0" dirty="0">
                <a:effectLst/>
              </a:rPr>
              <a:t> has been answered Yes.</a:t>
            </a:r>
          </a:p>
          <a:p>
            <a:pPr>
              <a:spcAft>
                <a:spcPts val="1200"/>
              </a:spcAft>
            </a:pPr>
            <a:r>
              <a:rPr lang="en-US" sz="1800" dirty="0"/>
              <a:t>Note that hospitalization constitutes an SAE and must be reported as such.</a:t>
            </a:r>
          </a:p>
        </p:txBody>
      </p:sp>
      <p:pic>
        <p:nvPicPr>
          <p:cNvPr id="10" name="Picture 9">
            <a:extLst>
              <a:ext uri="{FF2B5EF4-FFF2-40B4-BE49-F238E27FC236}">
                <a16:creationId xmlns:a16="http://schemas.microsoft.com/office/drawing/2014/main" id="{56510FD4-8EF1-3E06-8378-D50BB5D8C541}"/>
              </a:ext>
            </a:extLst>
          </p:cNvPr>
          <p:cNvPicPr>
            <a:picLocks noChangeAspect="1"/>
          </p:cNvPicPr>
          <p:nvPr/>
        </p:nvPicPr>
        <p:blipFill>
          <a:blip r:embed="rId2"/>
          <a:stretch>
            <a:fillRect/>
          </a:stretch>
        </p:blipFill>
        <p:spPr>
          <a:xfrm>
            <a:off x="5122069" y="526211"/>
            <a:ext cx="3476123" cy="2654038"/>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r>
              <a:rPr lang="en-US" sz="1800" dirty="0">
                <a:latin typeface="+mj-lt"/>
              </a:rPr>
              <a:t>For both onset of cognitive symptoms and diagnosis of cognitive impairment –</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a:t>
            </a:r>
            <a:r>
              <a:rPr lang="en-US" sz="1800" i="1" kern="100" dirty="0">
                <a:effectLst/>
                <a:latin typeface="+mj-lt"/>
                <a:ea typeface="Aptos" panose="020B0004020202020204" pitchFamily="34" charset="0"/>
                <a:cs typeface="Times New Roman" panose="02020603050405020304" pitchFamily="18" charset="0"/>
              </a:rPr>
              <a:t>either</a:t>
            </a:r>
            <a:r>
              <a:rPr lang="en-US" sz="1800" kern="100" dirty="0">
                <a:effectLst/>
                <a:latin typeface="+mj-lt"/>
                <a:ea typeface="Aptos" panose="020B0004020202020204" pitchFamily="34" charset="0"/>
                <a:cs typeface="Times New Roman" panose="02020603050405020304" pitchFamily="18" charset="0"/>
              </a:rPr>
              <a:t> the actual age </a:t>
            </a:r>
            <a:r>
              <a:rPr lang="en-US" sz="1800" i="1" kern="100" dirty="0">
                <a:effectLst/>
                <a:latin typeface="+mj-lt"/>
                <a:ea typeface="Aptos" panose="020B0004020202020204" pitchFamily="34" charset="0"/>
                <a:cs typeface="Times New Roman" panose="02020603050405020304" pitchFamily="18" charset="0"/>
              </a:rPr>
              <a:t>or </a:t>
            </a:r>
            <a:r>
              <a:rPr lang="en-US" sz="1800" kern="100" dirty="0">
                <a:effectLst/>
                <a:latin typeface="+mj-lt"/>
                <a:ea typeface="Aptos" panose="020B0004020202020204" pitchFamily="34" charset="0"/>
                <a:cs typeface="Times New Roman" panose="02020603050405020304" pitchFamily="18" charset="0"/>
              </a:rPr>
              <a:t>check the age unknown checkbox</a:t>
            </a:r>
          </a:p>
          <a:p>
            <a:r>
              <a:rPr lang="en-US" sz="1800" kern="100" dirty="0">
                <a:effectLst/>
                <a:latin typeface="+mj-lt"/>
                <a:ea typeface="Aptos" panose="020B0004020202020204" pitchFamily="34" charset="0"/>
                <a:cs typeface="Times New Roman" panose="02020603050405020304" pitchFamily="18" charset="0"/>
              </a:rPr>
              <a:t>AND</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either the actual year or check the year unknown checkbox.</a:t>
            </a:r>
          </a:p>
          <a:p>
            <a:endParaRPr lang="en-US" sz="1800" dirty="0"/>
          </a:p>
        </p:txBody>
      </p:sp>
      <p:pic>
        <p:nvPicPr>
          <p:cNvPr id="6" name="Picture 5">
            <a:extLst>
              <a:ext uri="{FF2B5EF4-FFF2-40B4-BE49-F238E27FC236}">
                <a16:creationId xmlns:a16="http://schemas.microsoft.com/office/drawing/2014/main" id="{0591E95D-6429-CECC-3AA1-8B58D3C06846}"/>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sp>
        <p:nvSpPr>
          <p:cNvPr id="5" name="Rectangle: Rounded Corners 4">
            <a:extLst>
              <a:ext uri="{FF2B5EF4-FFF2-40B4-BE49-F238E27FC236}">
                <a16:creationId xmlns:a16="http://schemas.microsoft.com/office/drawing/2014/main" id="{8FCB9DDE-A595-242E-966D-C66425B319DD}"/>
              </a:ext>
            </a:extLst>
          </p:cNvPr>
          <p:cNvSpPr/>
          <p:nvPr/>
        </p:nvSpPr>
        <p:spPr>
          <a:xfrm>
            <a:off x="7897827" y="1254265"/>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E5923F-2704-71D0-CEB3-BFE64DC1856A}"/>
              </a:ext>
            </a:extLst>
          </p:cNvPr>
          <p:cNvSpPr/>
          <p:nvPr/>
        </p:nvSpPr>
        <p:spPr>
          <a:xfrm>
            <a:off x="7897827" y="1683862"/>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0289D5-5C3D-8C1D-6F96-A8B10E9202CC}"/>
              </a:ext>
            </a:extLst>
          </p:cNvPr>
          <p:cNvSpPr/>
          <p:nvPr/>
        </p:nvSpPr>
        <p:spPr>
          <a:xfrm>
            <a:off x="7897827" y="2105368"/>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C8265A-D19E-D952-C9EE-5E54AB47BBF8}"/>
              </a:ext>
            </a:extLst>
          </p:cNvPr>
          <p:cNvSpPr/>
          <p:nvPr/>
        </p:nvSpPr>
        <p:spPr>
          <a:xfrm>
            <a:off x="7897827" y="2531641"/>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2E88-85ED-1260-6373-16277C2346F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B1ED2B-199B-4D73-9899-DD953CCC0D95}"/>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8B21B8E-466B-D88C-EE01-2633E51A46D9}"/>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EED3F8DA-C851-4615-1749-B5024A783D52}"/>
              </a:ext>
            </a:extLst>
          </p:cNvPr>
          <p:cNvSpPr>
            <a:spLocks noGrp="1"/>
          </p:cNvSpPr>
          <p:nvPr>
            <p:ph type="body" sz="quarter" idx="14"/>
          </p:nvPr>
        </p:nvSpPr>
        <p:spPr/>
        <p:txBody>
          <a:bodyPr/>
          <a:lstStyle/>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a:t>
            </a:r>
            <a:r>
              <a:rPr lang="en-US" sz="1600" u="sng" dirty="0">
                <a:solidFill>
                  <a:schemeClr val="accent1"/>
                </a:solidFill>
              </a:rPr>
              <a:t>Diagnostic Testing</a:t>
            </a:r>
            <a:r>
              <a:rPr lang="en-US" sz="1600" dirty="0">
                <a:solidFill>
                  <a:schemeClr val="accent1"/>
                </a:solidFill>
              </a:rPr>
              <a:t> form located at the Subject level.</a:t>
            </a:r>
            <a:endParaRPr lang="en-US" sz="1800" dirty="0"/>
          </a:p>
        </p:txBody>
      </p:sp>
      <p:pic>
        <p:nvPicPr>
          <p:cNvPr id="6" name="Picture 5">
            <a:extLst>
              <a:ext uri="{FF2B5EF4-FFF2-40B4-BE49-F238E27FC236}">
                <a16:creationId xmlns:a16="http://schemas.microsoft.com/office/drawing/2014/main" id="{57C7BA36-A87D-D218-63E5-FCE2AF670329}"/>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pic>
        <p:nvPicPr>
          <p:cNvPr id="10" name="Picture 9">
            <a:extLst>
              <a:ext uri="{FF2B5EF4-FFF2-40B4-BE49-F238E27FC236}">
                <a16:creationId xmlns:a16="http://schemas.microsoft.com/office/drawing/2014/main" id="{F4FDF1FB-95C7-265E-DC79-CBB6D8866A85}"/>
              </a:ext>
            </a:extLst>
          </p:cNvPr>
          <p:cNvPicPr>
            <a:picLocks noChangeAspect="1"/>
          </p:cNvPicPr>
          <p:nvPr/>
        </p:nvPicPr>
        <p:blipFill>
          <a:blip r:embed="rId3"/>
          <a:stretch>
            <a:fillRect/>
          </a:stretch>
        </p:blipFill>
        <p:spPr>
          <a:xfrm>
            <a:off x="5003608" y="3372028"/>
            <a:ext cx="3629378" cy="889730"/>
          </a:xfrm>
          <a:prstGeom prst="rect">
            <a:avLst/>
          </a:prstGeom>
          <a:ln w="12700">
            <a:solidFill>
              <a:srgbClr val="FF0000"/>
            </a:solidFill>
          </a:ln>
        </p:spPr>
      </p:pic>
      <p:cxnSp>
        <p:nvCxnSpPr>
          <p:cNvPr id="12" name="Connector: Elbow 11">
            <a:extLst>
              <a:ext uri="{FF2B5EF4-FFF2-40B4-BE49-F238E27FC236}">
                <a16:creationId xmlns:a16="http://schemas.microsoft.com/office/drawing/2014/main" id="{E796E3C0-547E-4C0B-64A2-4C4A3B3B0700}"/>
              </a:ext>
            </a:extLst>
          </p:cNvPr>
          <p:cNvCxnSpPr>
            <a:cxnSpLocks/>
          </p:cNvCxnSpPr>
          <p:nvPr/>
        </p:nvCxnSpPr>
        <p:spPr>
          <a:xfrm rot="16200000" flipH="1">
            <a:off x="3692030" y="1820937"/>
            <a:ext cx="1600552" cy="1501626"/>
          </a:xfrm>
          <a:prstGeom prst="bentConnector3">
            <a:avLst>
              <a:gd name="adj1" fmla="val 208"/>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Complete ALL forms within the data collection timepoint folder within 30 days of the reporting period end date.</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Pay attention to the reporting period start and stop dates and only report on what occurred during that time period.</a:t>
            </a:r>
            <a:endParaRPr lang="en-US" sz="1800" kern="100" dirty="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Answer ALL </a:t>
            </a:r>
            <a:r>
              <a:rPr lang="en-US" sz="1800" kern="100" dirty="0">
                <a:effectLst/>
                <a:ea typeface="Aptos" panose="020B0004020202020204" pitchFamily="34" charset="0"/>
                <a:cs typeface="Times New Roman" panose="02020603050405020304" pitchFamily="18" charset="0"/>
              </a:rPr>
              <a:t>questions on a form. </a:t>
            </a:r>
          </a:p>
          <a:p>
            <a:pPr marL="800100" lvl="1" indent="-342900">
              <a:lnSpc>
                <a:spcPct val="115000"/>
              </a:lnSpc>
              <a:spcBef>
                <a:spcPts val="0"/>
              </a:spcBef>
              <a:buFont typeface="Arial" panose="020B0604020202020204" pitchFamily="34" charset="0"/>
              <a:buChar char="•"/>
            </a:pPr>
            <a:r>
              <a:rPr lang="en-US" sz="1800" kern="100" dirty="0">
                <a:solidFill>
                  <a:schemeClr val="accent1"/>
                </a:solidFill>
                <a:effectLst/>
                <a:ea typeface="Aptos" panose="020B0004020202020204" pitchFamily="34" charset="0"/>
                <a:cs typeface="Times New Roman" panose="02020603050405020304" pitchFamily="18" charset="0"/>
              </a:rPr>
              <a:t>NOTE: a response of “unknown” may be queried for clarification.</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Read instructions at the top of the page.</a:t>
            </a: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Click on ? Icon for </a:t>
            </a:r>
            <a:r>
              <a:rPr lang="en-US" sz="1800" kern="100" dirty="0" err="1">
                <a:effectLst/>
                <a:ea typeface="Aptos" panose="020B0004020202020204" pitchFamily="34" charset="0"/>
                <a:cs typeface="Times New Roman" panose="02020603050405020304" pitchFamily="18" charset="0"/>
              </a:rPr>
              <a:t>HelpText</a:t>
            </a:r>
            <a:r>
              <a:rPr lang="en-US" sz="1800" kern="100" dirty="0">
                <a:effectLst/>
                <a:ea typeface="Aptos" panose="020B0004020202020204" pitchFamily="34" charset="0"/>
                <a:cs typeface="Times New Roman" panose="02020603050405020304" pitchFamily="18" charset="0"/>
              </a:rPr>
              <a:t>.</a:t>
            </a:r>
          </a:p>
          <a:p>
            <a:pPr marL="342900" indent="-342900">
              <a:lnSpc>
                <a:spcPct val="115000"/>
              </a:lnSpc>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Always </a:t>
            </a:r>
            <a:r>
              <a:rPr lang="en-US" sz="1800" b="1" kern="100" dirty="0">
                <a:ea typeface="Aptos" panose="020B0004020202020204" pitchFamily="34" charset="0"/>
                <a:cs typeface="Times New Roman" panose="02020603050405020304" pitchFamily="18" charset="0"/>
              </a:rPr>
              <a:t>fully </a:t>
            </a:r>
            <a:r>
              <a:rPr lang="en-US" sz="1800" kern="100" dirty="0">
                <a:ea typeface="Aptos" panose="020B0004020202020204" pitchFamily="34" charset="0"/>
                <a:cs typeface="Times New Roman" panose="02020603050405020304" pitchFamily="18" charset="0"/>
              </a:rPr>
              <a:t>answer the query (i.e., providing any necessary explanation) </a:t>
            </a:r>
            <a:r>
              <a:rPr lang="en-US" sz="1800" b="1" u="sng"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update the corresponding field on the form.</a:t>
            </a:r>
          </a:p>
          <a:p>
            <a:pPr marL="342900" marR="0" lvl="0" indent="-342900">
              <a:lnSpc>
                <a:spcPct val="115000"/>
              </a:lnSpc>
              <a:spcBef>
                <a:spcPts val="0"/>
              </a:spcBef>
              <a:spcAft>
                <a:spcPts val="0"/>
              </a:spcAft>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8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7B1F4E31-C5F9-7C94-3BB7-AE785742EF1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patient is on novel therapy, answer Yes, check the checkbox of the novel therapy taken, and hit Save.</a:t>
            </a:r>
          </a:p>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sp>
        <p:nvSpPr>
          <p:cNvPr id="6" name="Oval 5">
            <a:extLst>
              <a:ext uri="{FF2B5EF4-FFF2-40B4-BE49-F238E27FC236}">
                <a16:creationId xmlns:a16="http://schemas.microsoft.com/office/drawing/2014/main" id="{9B6A0C32-DF12-5273-1344-3DA7B88F43B2}"/>
              </a:ext>
            </a:extLst>
          </p:cNvPr>
          <p:cNvSpPr/>
          <p:nvPr/>
        </p:nvSpPr>
        <p:spPr>
          <a:xfrm>
            <a:off x="8090572" y="629572"/>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Connector 6">
            <a:extLst>
              <a:ext uri="{FF2B5EF4-FFF2-40B4-BE49-F238E27FC236}">
                <a16:creationId xmlns:a16="http://schemas.microsoft.com/office/drawing/2014/main" id="{F63D0C3E-870D-9B90-9A89-B3B6286F859C}"/>
              </a:ext>
            </a:extLst>
          </p:cNvPr>
          <p:cNvCxnSpPr>
            <a:cxnSpLocks/>
          </p:cNvCxnSpPr>
          <p:nvPr/>
        </p:nvCxnSpPr>
        <p:spPr>
          <a:xfrm>
            <a:off x="6002867" y="1158766"/>
            <a:ext cx="8393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368A09A-C89F-FEAC-DE85-7F6A22930E3F}"/>
              </a:ext>
            </a:extLst>
          </p:cNvPr>
          <p:cNvSpPr/>
          <p:nvPr/>
        </p:nvSpPr>
        <p:spPr>
          <a:xfrm>
            <a:off x="8443783" y="1095632"/>
            <a:ext cx="226540" cy="94734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CA80D37C-67BD-B560-F82D-0BF6917BED33}"/>
              </a:ext>
            </a:extLst>
          </p:cNvPr>
          <p:cNvCxnSpPr>
            <a:cxnSpLocks/>
          </p:cNvCxnSpPr>
          <p:nvPr/>
        </p:nvCxnSpPr>
        <p:spPr>
          <a:xfrm rot="16200000" flipH="1">
            <a:off x="7841299" y="983297"/>
            <a:ext cx="818804" cy="35321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74AC8-3060-5965-1229-62D35F076266}"/>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1098-86E2-74DD-9CAC-C5A104B4FE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08F406-348A-9CA5-6506-AEBCF7083D3F}"/>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CF3186E9-94E5-D230-657D-C425E23C2C64}"/>
              </a:ext>
            </a:extLst>
          </p:cNvPr>
          <p:cNvSpPr>
            <a:spLocks noGrp="1"/>
          </p:cNvSpPr>
          <p:nvPr>
            <p:ph type="body" sz="quarter" idx="14"/>
          </p:nvPr>
        </p:nvSpPr>
        <p:spPr>
          <a:xfrm>
            <a:off x="457199" y="1771134"/>
            <a:ext cx="2854412" cy="2290119"/>
          </a:xfrm>
        </p:spPr>
        <p:txBody>
          <a:bodyPr/>
          <a:lstStyle/>
          <a:p>
            <a:pPr>
              <a:spcAft>
                <a:spcPts val="1200"/>
              </a:spcAft>
            </a:pPr>
            <a:r>
              <a:rPr lang="en-US" sz="1800" dirty="0"/>
              <a:t>For each drug selected, a drug-specific form will populate within the corresponding folder.</a:t>
            </a:r>
            <a:endParaRPr lang="en-US" sz="1600" dirty="0"/>
          </a:p>
          <a:p>
            <a:pPr>
              <a:spcAft>
                <a:spcPts val="1200"/>
              </a:spcAft>
            </a:pPr>
            <a:endParaRPr lang="en-US" sz="1600" dirty="0"/>
          </a:p>
        </p:txBody>
      </p:sp>
      <p:pic>
        <p:nvPicPr>
          <p:cNvPr id="12" name="Picture 11">
            <a:extLst>
              <a:ext uri="{FF2B5EF4-FFF2-40B4-BE49-F238E27FC236}">
                <a16:creationId xmlns:a16="http://schemas.microsoft.com/office/drawing/2014/main" id="{5ADB6566-9588-275D-8284-CFD5DEF27166}"/>
              </a:ext>
            </a:extLst>
          </p:cNvPr>
          <p:cNvPicPr>
            <a:picLocks noChangeAspect="1"/>
          </p:cNvPicPr>
          <p:nvPr/>
        </p:nvPicPr>
        <p:blipFill>
          <a:blip r:embed="rId2"/>
          <a:stretch>
            <a:fillRect/>
          </a:stretch>
        </p:blipFill>
        <p:spPr>
          <a:xfrm>
            <a:off x="7013827" y="307975"/>
            <a:ext cx="1672973" cy="4140464"/>
          </a:xfrm>
          <a:prstGeom prst="rect">
            <a:avLst/>
          </a:prstGeom>
          <a:ln>
            <a:solidFill>
              <a:srgbClr val="002060"/>
            </a:solidFill>
          </a:ln>
        </p:spPr>
      </p:pic>
      <p:pic>
        <p:nvPicPr>
          <p:cNvPr id="18" name="Picture 17">
            <a:extLst>
              <a:ext uri="{FF2B5EF4-FFF2-40B4-BE49-F238E27FC236}">
                <a16:creationId xmlns:a16="http://schemas.microsoft.com/office/drawing/2014/main" id="{4023D75F-549F-B3DD-A122-21798CF93D2F}"/>
              </a:ext>
            </a:extLst>
          </p:cNvPr>
          <p:cNvPicPr>
            <a:picLocks noChangeAspect="1"/>
          </p:cNvPicPr>
          <p:nvPr/>
        </p:nvPicPr>
        <p:blipFill>
          <a:blip r:embed="rId3"/>
          <a:stretch>
            <a:fillRect/>
          </a:stretch>
        </p:blipFill>
        <p:spPr>
          <a:xfrm>
            <a:off x="3311611" y="2133019"/>
            <a:ext cx="2749887" cy="1928234"/>
          </a:xfrm>
          <a:prstGeom prst="rect">
            <a:avLst/>
          </a:prstGeom>
          <a:ln>
            <a:solidFill>
              <a:srgbClr val="002060"/>
            </a:solidFill>
          </a:ln>
        </p:spPr>
      </p:pic>
      <p:cxnSp>
        <p:nvCxnSpPr>
          <p:cNvPr id="20" name="Straight Arrow Connector 19">
            <a:extLst>
              <a:ext uri="{FF2B5EF4-FFF2-40B4-BE49-F238E27FC236}">
                <a16:creationId xmlns:a16="http://schemas.microsoft.com/office/drawing/2014/main" id="{6E92B1B5-971C-8216-8369-7EE70FF1516E}"/>
              </a:ext>
            </a:extLst>
          </p:cNvPr>
          <p:cNvCxnSpPr>
            <a:cxnSpLocks/>
          </p:cNvCxnSpPr>
          <p:nvPr/>
        </p:nvCxnSpPr>
        <p:spPr>
          <a:xfrm>
            <a:off x="5781580" y="3051558"/>
            <a:ext cx="1331103" cy="16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6432C1-D468-4D8B-1FDF-06E8212393B7}"/>
              </a:ext>
            </a:extLst>
          </p:cNvPr>
          <p:cNvCxnSpPr>
            <a:cxnSpLocks/>
          </p:cNvCxnSpPr>
          <p:nvPr/>
        </p:nvCxnSpPr>
        <p:spPr>
          <a:xfrm>
            <a:off x="5781580" y="3464986"/>
            <a:ext cx="1331103" cy="28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27FD52-AC1F-0057-0BDA-98AAA6CC6A74}"/>
              </a:ext>
            </a:extLst>
          </p:cNvPr>
          <p:cNvCxnSpPr>
            <a:cxnSpLocks/>
          </p:cNvCxnSpPr>
          <p:nvPr/>
        </p:nvCxnSpPr>
        <p:spPr>
          <a:xfrm>
            <a:off x="5781580" y="3707333"/>
            <a:ext cx="1331103" cy="12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A9E351-1976-206E-D95C-DF1BDF57BFF8}"/>
              </a:ext>
            </a:extLst>
          </p:cNvPr>
          <p:cNvCxnSpPr>
            <a:cxnSpLocks/>
          </p:cNvCxnSpPr>
          <p:nvPr/>
        </p:nvCxnSpPr>
        <p:spPr>
          <a:xfrm>
            <a:off x="5781580" y="3960373"/>
            <a:ext cx="1331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4AC2D-151D-6CA7-AF8C-C90301A7162C}"/>
            </a:ext>
          </a:extLst>
        </p:cNvPr>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AEFBAEA-9109-C887-C01E-17261DA4463E}"/>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46FD3FF3-CBBF-458C-374C-55954E2B3733}"/>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82B1E8B4-C508-6B39-5548-5AB12CA8DB42}"/>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C164FD94-7C78-4A64-30B9-2F42F0061A77}"/>
              </a:ext>
            </a:extLst>
          </p:cNvPr>
          <p:cNvSpPr>
            <a:spLocks noGrp="1"/>
          </p:cNvSpPr>
          <p:nvPr>
            <p:ph type="body" sz="quarter" idx="14"/>
          </p:nvPr>
        </p:nvSpPr>
        <p:spPr/>
        <p:txBody>
          <a:bodyPr/>
          <a:lstStyle/>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cxnSp>
        <p:nvCxnSpPr>
          <p:cNvPr id="24" name="Straight Connector 23">
            <a:extLst>
              <a:ext uri="{FF2B5EF4-FFF2-40B4-BE49-F238E27FC236}">
                <a16:creationId xmlns:a16="http://schemas.microsoft.com/office/drawing/2014/main" id="{D132196C-272B-86D3-37DC-F18EF8C88D2E}"/>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4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first question is answered No, indicate if the patient has completed the initial evaluation for treatment.</a:t>
            </a:r>
          </a:p>
          <a:p>
            <a:pPr>
              <a:spcAft>
                <a:spcPts val="1200"/>
              </a:spcAft>
            </a:pPr>
            <a:r>
              <a:rPr lang="en-US" sz="1800" dirty="0"/>
              <a:t>If the initial evaluation </a:t>
            </a:r>
            <a:r>
              <a:rPr lang="en-US" sz="1800" b="1" dirty="0"/>
              <a:t>has not</a:t>
            </a:r>
            <a:r>
              <a:rPr lang="en-US" sz="1800" dirty="0"/>
              <a:t> been completed, select No and hit Save.</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2" name="Picture 1">
            <a:extLst>
              <a:ext uri="{FF2B5EF4-FFF2-40B4-BE49-F238E27FC236}">
                <a16:creationId xmlns:a16="http://schemas.microsoft.com/office/drawing/2014/main" id="{F23A8DDA-E550-F06E-77F2-2BF087B8EBF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8" name="Oval 7">
            <a:extLst>
              <a:ext uri="{FF2B5EF4-FFF2-40B4-BE49-F238E27FC236}">
                <a16:creationId xmlns:a16="http://schemas.microsoft.com/office/drawing/2014/main" id="{F7C255B6-B7D6-F1AA-0A6A-FC5922F000A8}"/>
              </a:ext>
            </a:extLst>
          </p:cNvPr>
          <p:cNvSpPr/>
          <p:nvPr/>
        </p:nvSpPr>
        <p:spPr>
          <a:xfrm>
            <a:off x="8072839" y="772064"/>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2FCEB6E-A436-DA20-59D3-ED8D037C9527}"/>
              </a:ext>
            </a:extLst>
          </p:cNvPr>
          <p:cNvCxnSpPr>
            <a:cxnSpLocks/>
          </p:cNvCxnSpPr>
          <p:nvPr/>
        </p:nvCxnSpPr>
        <p:spPr>
          <a:xfrm flipH="1">
            <a:off x="7069930" y="926068"/>
            <a:ext cx="1002909" cy="11783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initial evaluation </a:t>
            </a:r>
            <a:r>
              <a:rPr lang="en-US" sz="1800" b="1" dirty="0"/>
              <a:t>has</a:t>
            </a:r>
            <a:r>
              <a:rPr lang="en-US" sz="18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8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8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sz="1800" dirty="0"/>
              <a:t>This form only becomes visible and available for data entry when Aducanumab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p:txBody>
      </p:sp>
      <p:pic>
        <p:nvPicPr>
          <p:cNvPr id="7" name="Picture 6">
            <a:extLst>
              <a:ext uri="{FF2B5EF4-FFF2-40B4-BE49-F238E27FC236}">
                <a16:creationId xmlns:a16="http://schemas.microsoft.com/office/drawing/2014/main" id="{8F517A4F-7FEC-EFFD-BFBF-02B28E7131AA}"/>
              </a:ext>
            </a:extLst>
          </p:cNvPr>
          <p:cNvPicPr>
            <a:picLocks noChangeAspect="1"/>
          </p:cNvPicPr>
          <p:nvPr/>
        </p:nvPicPr>
        <p:blipFill>
          <a:blip r:embed="rId2"/>
          <a:stretch>
            <a:fillRect/>
          </a:stretch>
        </p:blipFill>
        <p:spPr>
          <a:xfrm>
            <a:off x="5057422" y="307975"/>
            <a:ext cx="3629378" cy="3145517"/>
          </a:xfrm>
          <a:prstGeom prst="rect">
            <a:avLst/>
          </a:prstGeom>
        </p:spPr>
      </p:pic>
      <p:sp>
        <p:nvSpPr>
          <p:cNvPr id="6" name="Rectangle: Rounded Corners 5">
            <a:extLst>
              <a:ext uri="{FF2B5EF4-FFF2-40B4-BE49-F238E27FC236}">
                <a16:creationId xmlns:a16="http://schemas.microsoft.com/office/drawing/2014/main" id="{15CB654B-D6B6-96AB-5797-F735753560F1}"/>
              </a:ext>
            </a:extLst>
          </p:cNvPr>
          <p:cNvSpPr/>
          <p:nvPr/>
        </p:nvSpPr>
        <p:spPr>
          <a:xfrm>
            <a:off x="5131801" y="840001"/>
            <a:ext cx="2888074" cy="15035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93B6B56F-724C-710C-B2D9-2FB81C116B85}"/>
              </a:ext>
            </a:extLst>
          </p:cNvPr>
          <p:cNvPicPr>
            <a:picLocks noChangeAspect="1"/>
          </p:cNvPicPr>
          <p:nvPr/>
        </p:nvPicPr>
        <p:blipFill>
          <a:blip r:embed="rId3"/>
          <a:stretch>
            <a:fillRect/>
          </a:stretch>
        </p:blipFill>
        <p:spPr>
          <a:xfrm>
            <a:off x="5043621" y="373436"/>
            <a:ext cx="3643178" cy="3235178"/>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1800" dirty="0"/>
          </a:p>
          <a:p>
            <a:pPr>
              <a:spcAft>
                <a:spcPts val="1200"/>
              </a:spcAft>
            </a:pPr>
            <a:endParaRPr lang="en-US" dirty="0"/>
          </a:p>
        </p:txBody>
      </p:sp>
      <p:sp>
        <p:nvSpPr>
          <p:cNvPr id="7" name="Star: 5 Points 6">
            <a:extLst>
              <a:ext uri="{FF2B5EF4-FFF2-40B4-BE49-F238E27FC236}">
                <a16:creationId xmlns:a16="http://schemas.microsoft.com/office/drawing/2014/main" id="{335DB01E-FC42-F3A0-E318-67B31793347F}"/>
              </a:ext>
            </a:extLst>
          </p:cNvPr>
          <p:cNvSpPr/>
          <p:nvPr/>
        </p:nvSpPr>
        <p:spPr>
          <a:xfrm>
            <a:off x="4954448" y="2296308"/>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713249-2A15-9ED0-0522-548B8B91DDEB}"/>
              </a:ext>
            </a:extLst>
          </p:cNvPr>
          <p:cNvSpPr/>
          <p:nvPr/>
        </p:nvSpPr>
        <p:spPr>
          <a:xfrm>
            <a:off x="4953838" y="300356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000DD62-2D98-33E8-65B6-EE31A3EB9C2D}"/>
              </a:ext>
            </a:extLst>
          </p:cNvPr>
          <p:cNvSpPr/>
          <p:nvPr/>
        </p:nvSpPr>
        <p:spPr>
          <a:xfrm>
            <a:off x="4955050" y="2723207"/>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0191FC5-DC33-5745-71BF-EFCBD0296455}"/>
              </a:ext>
            </a:extLst>
          </p:cNvPr>
          <p:cNvSpPr/>
          <p:nvPr/>
        </p:nvSpPr>
        <p:spPr>
          <a:xfrm>
            <a:off x="5064320" y="1033152"/>
            <a:ext cx="3622479" cy="54475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B3E5D-5734-E75F-0CD0-B6B5E8379AF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82B8D6-D2BA-B410-B357-E1EA1DD346A7}"/>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3C70AF35-1C32-A803-4C03-F19E472D7599}"/>
              </a:ext>
            </a:extLst>
          </p:cNvPr>
          <p:cNvPicPr>
            <a:picLocks noChangeAspect="1"/>
          </p:cNvPicPr>
          <p:nvPr/>
        </p:nvPicPr>
        <p:blipFill>
          <a:blip r:embed="rId3"/>
          <a:stretch>
            <a:fillRect/>
          </a:stretch>
        </p:blipFill>
        <p:spPr>
          <a:xfrm>
            <a:off x="5043621" y="373436"/>
            <a:ext cx="3643178" cy="3235178"/>
          </a:xfrm>
          <a:prstGeom prst="rect">
            <a:avLst/>
          </a:prstGeom>
        </p:spPr>
      </p:pic>
      <p:sp>
        <p:nvSpPr>
          <p:cNvPr id="3" name="Text Placeholder 2">
            <a:extLst>
              <a:ext uri="{FF2B5EF4-FFF2-40B4-BE49-F238E27FC236}">
                <a16:creationId xmlns:a16="http://schemas.microsoft.com/office/drawing/2014/main" id="{92CCC470-9D78-82C3-7029-F70EF3899FA8}"/>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F1C42174-8677-4D5D-92A0-3924149A6272}"/>
              </a:ext>
            </a:extLst>
          </p:cNvPr>
          <p:cNvSpPr>
            <a:spLocks noGrp="1"/>
          </p:cNvSpPr>
          <p:nvPr>
            <p:ph type="body" sz="quarter" idx="14"/>
          </p:nvPr>
        </p:nvSpPr>
        <p:spPr>
          <a:xfrm>
            <a:off x="457199" y="1722922"/>
            <a:ext cx="4259179" cy="2612542"/>
          </a:xfrm>
        </p:spPr>
        <p:txBody>
          <a:bodyPr/>
          <a:lstStyle/>
          <a:p>
            <a:pPr>
              <a:spcAft>
                <a:spcPts val="1200"/>
              </a:spcAft>
            </a:pPr>
            <a:r>
              <a:rPr lang="en-US" sz="1800" dirty="0"/>
              <a:t>Report the dose level (mg/kg) as per the drug label. Do </a:t>
            </a:r>
            <a:r>
              <a:rPr lang="en-US" sz="1800" b="1" dirty="0"/>
              <a:t>not</a:t>
            </a:r>
            <a:r>
              <a:rPr lang="en-US" sz="1800" dirty="0"/>
              <a:t> report the </a:t>
            </a:r>
            <a:r>
              <a:rPr lang="en-US" sz="1800" i="1" dirty="0"/>
              <a:t>actual </a:t>
            </a:r>
            <a:r>
              <a:rPr lang="en-US" sz="1800" dirty="0"/>
              <a:t>calculated dose.</a:t>
            </a:r>
          </a:p>
          <a:p>
            <a:pPr>
              <a:spcAft>
                <a:spcPts val="1200"/>
              </a:spcAft>
            </a:pPr>
            <a:endParaRPr lang="en-US" sz="1800" dirty="0"/>
          </a:p>
          <a:p>
            <a:pPr>
              <a:spcAft>
                <a:spcPts val="1200"/>
              </a:spcAft>
            </a:pPr>
            <a:endParaRPr lang="en-US" sz="1800" dirty="0"/>
          </a:p>
          <a:p>
            <a:pPr>
              <a:spcAft>
                <a:spcPts val="1200"/>
              </a:spcAft>
            </a:pPr>
            <a:endParaRPr lang="en-US" dirty="0"/>
          </a:p>
        </p:txBody>
      </p:sp>
      <p:pic>
        <p:nvPicPr>
          <p:cNvPr id="9" name="Picture 8">
            <a:extLst>
              <a:ext uri="{FF2B5EF4-FFF2-40B4-BE49-F238E27FC236}">
                <a16:creationId xmlns:a16="http://schemas.microsoft.com/office/drawing/2014/main" id="{8A0674B0-178B-37C0-8A41-8211E966DFDE}"/>
              </a:ext>
            </a:extLst>
          </p:cNvPr>
          <p:cNvPicPr>
            <a:picLocks noChangeAspect="1"/>
          </p:cNvPicPr>
          <p:nvPr/>
        </p:nvPicPr>
        <p:blipFill>
          <a:blip r:embed="rId4"/>
          <a:stretch>
            <a:fillRect/>
          </a:stretch>
        </p:blipFill>
        <p:spPr>
          <a:xfrm>
            <a:off x="6538318" y="2571750"/>
            <a:ext cx="1132813" cy="750398"/>
          </a:xfrm>
          <a:prstGeom prst="rect">
            <a:avLst/>
          </a:prstGeom>
          <a:ln>
            <a:solidFill>
              <a:schemeClr val="accent1">
                <a:shade val="15000"/>
              </a:schemeClr>
            </a:solidFill>
          </a:ln>
        </p:spPr>
      </p:pic>
      <p:sp>
        <p:nvSpPr>
          <p:cNvPr id="10" name="Rectangle: Rounded Corners 9">
            <a:extLst>
              <a:ext uri="{FF2B5EF4-FFF2-40B4-BE49-F238E27FC236}">
                <a16:creationId xmlns:a16="http://schemas.microsoft.com/office/drawing/2014/main" id="{FA01A483-E08E-3451-1942-54D17B22F9CE}"/>
              </a:ext>
            </a:extLst>
          </p:cNvPr>
          <p:cNvSpPr/>
          <p:nvPr/>
        </p:nvSpPr>
        <p:spPr>
          <a:xfrm>
            <a:off x="5086351" y="2490107"/>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A8D406-B368-2192-A129-A69303B16DB3}"/>
              </a:ext>
            </a:extLst>
          </p:cNvPr>
          <p:cNvCxnSpPr>
            <a:endCxn id="9" idx="1"/>
          </p:cNvCxnSpPr>
          <p:nvPr/>
        </p:nvCxnSpPr>
        <p:spPr>
          <a:xfrm>
            <a:off x="5765895" y="2627730"/>
            <a:ext cx="772423" cy="3192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7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E4B09171-9A7B-BCC4-AD2D-5286C77D1A07}"/>
              </a:ext>
            </a:extLst>
          </p:cNvPr>
          <p:cNvPicPr>
            <a:picLocks noChangeAspect="1"/>
          </p:cNvPicPr>
          <p:nvPr/>
        </p:nvPicPr>
        <p:blipFill>
          <a:blip r:embed="rId3"/>
          <a:stretch>
            <a:fillRect/>
          </a:stretch>
        </p:blipFill>
        <p:spPr>
          <a:xfrm>
            <a:off x="5057419" y="373436"/>
            <a:ext cx="3629379" cy="3235178"/>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See Help Text for clarification on when to use Not Applicable. </a:t>
            </a:r>
          </a:p>
          <a:p>
            <a:pPr>
              <a:spcAft>
                <a:spcPts val="1200"/>
              </a:spcAft>
            </a:pPr>
            <a:endParaRPr lang="en-US" sz="1800" dirty="0"/>
          </a:p>
          <a:p>
            <a:pPr>
              <a:spcAft>
                <a:spcPts val="1200"/>
              </a:spcAft>
            </a:pPr>
            <a:endParaRPr lang="en-US" dirty="0"/>
          </a:p>
        </p:txBody>
      </p:sp>
      <p:sp>
        <p:nvSpPr>
          <p:cNvPr id="6" name="Oval 5">
            <a:extLst>
              <a:ext uri="{FF2B5EF4-FFF2-40B4-BE49-F238E27FC236}">
                <a16:creationId xmlns:a16="http://schemas.microsoft.com/office/drawing/2014/main" id="{53AF2553-CE3E-817E-1180-807DA84B9F75}"/>
              </a:ext>
            </a:extLst>
          </p:cNvPr>
          <p:cNvSpPr/>
          <p:nvPr/>
        </p:nvSpPr>
        <p:spPr>
          <a:xfrm>
            <a:off x="5743966" y="1701333"/>
            <a:ext cx="590259" cy="206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5630A31-B982-CEAD-7931-E0F8C5B8C260}"/>
              </a:ext>
            </a:extLst>
          </p:cNvPr>
          <p:cNvPicPr>
            <a:picLocks noChangeAspect="1"/>
          </p:cNvPicPr>
          <p:nvPr/>
        </p:nvPicPr>
        <p:blipFill>
          <a:blip r:embed="rId4"/>
          <a:stretch>
            <a:fillRect/>
          </a:stretch>
        </p:blipFill>
        <p:spPr>
          <a:xfrm>
            <a:off x="5740668" y="2961225"/>
            <a:ext cx="2564437" cy="579839"/>
          </a:xfrm>
          <a:prstGeom prst="rect">
            <a:avLst/>
          </a:prstGeom>
          <a:ln>
            <a:solidFill>
              <a:schemeClr val="accent1"/>
            </a:solidFill>
          </a:ln>
        </p:spPr>
      </p:pic>
      <p:sp>
        <p:nvSpPr>
          <p:cNvPr id="19" name="Oval 18">
            <a:extLst>
              <a:ext uri="{FF2B5EF4-FFF2-40B4-BE49-F238E27FC236}">
                <a16:creationId xmlns:a16="http://schemas.microsoft.com/office/drawing/2014/main" id="{0E135620-EF20-9C36-3618-A149446A6233}"/>
              </a:ext>
            </a:extLst>
          </p:cNvPr>
          <p:cNvSpPr/>
          <p:nvPr/>
        </p:nvSpPr>
        <p:spPr>
          <a:xfrm>
            <a:off x="5537426" y="2833526"/>
            <a:ext cx="144379" cy="16790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A5484AFF-1994-2762-C063-B5D0D71730AE}"/>
              </a:ext>
            </a:extLst>
          </p:cNvPr>
          <p:cNvCxnSpPr>
            <a:cxnSpLocks/>
            <a:endCxn id="18" idx="1"/>
          </p:cNvCxnSpPr>
          <p:nvPr/>
        </p:nvCxnSpPr>
        <p:spPr>
          <a:xfrm rot="16200000" flipH="1">
            <a:off x="5574903" y="3085379"/>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57422" y="334352"/>
            <a:ext cx="3629378" cy="4027488"/>
          </a:xfrm>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367AF90B-83CB-8023-FA9B-2D38450F4F41}"/>
              </a:ext>
            </a:extLst>
          </p:cNvPr>
          <p:cNvPicPr>
            <a:picLocks noChangeAspect="1"/>
          </p:cNvPicPr>
          <p:nvPr/>
        </p:nvPicPr>
        <p:blipFill>
          <a:blip r:embed="rId2"/>
          <a:stretch>
            <a:fillRect/>
          </a:stretch>
        </p:blipFill>
        <p:spPr>
          <a:xfrm>
            <a:off x="5057422" y="392381"/>
            <a:ext cx="3629379" cy="3507886"/>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600" dirty="0"/>
          </a:p>
          <a:p>
            <a:endParaRPr lang="en-US" dirty="0"/>
          </a:p>
          <a:p>
            <a:endParaRPr lang="en-US" dirty="0"/>
          </a:p>
        </p:txBody>
      </p:sp>
      <p:sp>
        <p:nvSpPr>
          <p:cNvPr id="6" name="Rectangle: Rounded Corners 5">
            <a:extLst>
              <a:ext uri="{FF2B5EF4-FFF2-40B4-BE49-F238E27FC236}">
                <a16:creationId xmlns:a16="http://schemas.microsoft.com/office/drawing/2014/main" id="{6EEE828B-D082-AC6D-ABED-990A9817D61F}"/>
              </a:ext>
            </a:extLst>
          </p:cNvPr>
          <p:cNvSpPr/>
          <p:nvPr/>
        </p:nvSpPr>
        <p:spPr>
          <a:xfrm>
            <a:off x="5142417" y="905636"/>
            <a:ext cx="2978958" cy="18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Fields are generally flagged as nonconformant (red triangle) because the date is in the incorrect format or there are too many characters entered into a specify line.</a:t>
            </a:r>
            <a:endParaRPr lang="en-US" sz="1800" kern="100" dirty="0">
              <a:effectLst/>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1800" dirty="0"/>
              <a:t>Prior to the initiation of Aducanumab, Lecanemab and Donanemab, an MRI and either an Amyloid PET/CT or CSF collection is expected.</a:t>
            </a:r>
          </a:p>
          <a:p>
            <a:pPr marL="742950" lvl="1" indent="-285750">
              <a:spcBef>
                <a:spcPts val="0"/>
              </a:spcBef>
              <a:spcAft>
                <a:spcPts val="600"/>
              </a:spcAft>
              <a:buFont typeface="Arial" panose="020B0604020202020204" pitchFamily="34" charset="0"/>
              <a:buChar char="•"/>
            </a:pPr>
            <a:r>
              <a:rPr lang="en-US" sz="1800" dirty="0">
                <a:solidFill>
                  <a:schemeClr val="accent1"/>
                </a:solidFill>
              </a:rPr>
              <a:t>Please report imaging on the </a:t>
            </a:r>
            <a:r>
              <a:rPr lang="en-US" sz="1800" u="sng" dirty="0">
                <a:solidFill>
                  <a:schemeClr val="accent1"/>
                </a:solidFill>
              </a:rPr>
              <a:t>Diagnostic Testing</a:t>
            </a:r>
            <a:r>
              <a:rPr lang="en-US" sz="1800" dirty="0">
                <a:solidFill>
                  <a:schemeClr val="accent1"/>
                </a:solidFill>
              </a:rPr>
              <a:t> form and the </a:t>
            </a:r>
            <a:r>
              <a:rPr lang="en-US" sz="1800" u="sng" dirty="0">
                <a:solidFill>
                  <a:schemeClr val="accent1"/>
                </a:solidFill>
              </a:rPr>
              <a:t>Clinical Imaging Submission</a:t>
            </a:r>
            <a:r>
              <a:rPr lang="en-US" sz="1800" dirty="0">
                <a:solidFill>
                  <a:schemeClr val="accent1"/>
                </a:solidFill>
              </a:rPr>
              <a:t> form as appropriate.</a:t>
            </a:r>
          </a:p>
          <a:p>
            <a:pPr marL="742950" lvl="1" indent="-285750">
              <a:spcBef>
                <a:spcPts val="0"/>
              </a:spcBef>
              <a:spcAft>
                <a:spcPts val="600"/>
              </a:spcAft>
              <a:buFont typeface="Arial" panose="020B0604020202020204" pitchFamily="34" charset="0"/>
              <a:buChar char="•"/>
            </a:pPr>
            <a:r>
              <a:rPr lang="en-US" sz="1800" dirty="0">
                <a:solidFill>
                  <a:schemeClr val="accent1"/>
                </a:solidFill>
              </a:rPr>
              <a:t>Please report CSF collection on the </a:t>
            </a:r>
            <a:r>
              <a:rPr lang="en-US" sz="1800" u="sng" dirty="0">
                <a:solidFill>
                  <a:schemeClr val="accent1"/>
                </a:solidFill>
              </a:rPr>
              <a:t>Diagnostic Testing</a:t>
            </a:r>
            <a:r>
              <a:rPr lang="en-US" sz="1800" dirty="0">
                <a:solidFill>
                  <a:schemeClr val="accent1"/>
                </a:solidFill>
              </a:rPr>
              <a:t> form as appropriate.</a:t>
            </a:r>
          </a:p>
        </p:txBody>
      </p:sp>
    </p:spTree>
    <p:extLst>
      <p:ext uri="{BB962C8B-B14F-4D97-AF65-F5344CB8AC3E}">
        <p14:creationId xmlns:p14="http://schemas.microsoft.com/office/powerpoint/2010/main" val="38143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7ECFAEA0-FD5D-E838-DC78-650F03C7C0B5}"/>
              </a:ext>
            </a:extLst>
          </p:cNvPr>
          <p:cNvPicPr>
            <a:picLocks noChangeAspect="1"/>
          </p:cNvPicPr>
          <p:nvPr/>
        </p:nvPicPr>
        <p:blipFill>
          <a:blip r:embed="rId2"/>
          <a:stretch>
            <a:fillRect/>
          </a:stretch>
        </p:blipFill>
        <p:spPr>
          <a:xfrm>
            <a:off x="5057422" y="392381"/>
            <a:ext cx="3629379" cy="3507886"/>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sp>
        <p:nvSpPr>
          <p:cNvPr id="5" name="Rectangle: Rounded Corners 4">
            <a:extLst>
              <a:ext uri="{FF2B5EF4-FFF2-40B4-BE49-F238E27FC236}">
                <a16:creationId xmlns:a16="http://schemas.microsoft.com/office/drawing/2014/main" id="{D991CBF3-4915-BC41-6EC6-F64A30B306DE}"/>
              </a:ext>
            </a:extLst>
          </p:cNvPr>
          <p:cNvSpPr/>
          <p:nvPr/>
        </p:nvSpPr>
        <p:spPr>
          <a:xfrm>
            <a:off x="5057422" y="1047353"/>
            <a:ext cx="3623162" cy="60523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8D4785A-EAB8-58FD-5641-61C90531236C}"/>
              </a:ext>
            </a:extLst>
          </p:cNvPr>
          <p:cNvSpPr/>
          <p:nvPr/>
        </p:nvSpPr>
        <p:spPr>
          <a:xfrm>
            <a:off x="4947116" y="251923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86F3918-CD2E-EBEF-A23F-8D54BE69FAB2}"/>
              </a:ext>
            </a:extLst>
          </p:cNvPr>
          <p:cNvSpPr/>
          <p:nvPr/>
        </p:nvSpPr>
        <p:spPr>
          <a:xfrm>
            <a:off x="4952947" y="2994026"/>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B05109D-E4C1-6483-93B4-954405BB1E4A}"/>
              </a:ext>
            </a:extLst>
          </p:cNvPr>
          <p:cNvSpPr/>
          <p:nvPr/>
        </p:nvSpPr>
        <p:spPr>
          <a:xfrm>
            <a:off x="4962598" y="323141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600" dirty="0"/>
              <a:t>Report the dose level (mg/kg) as per the drug label. Do </a:t>
            </a:r>
            <a:r>
              <a:rPr lang="en-US" sz="1600" b="1" dirty="0"/>
              <a:t>not</a:t>
            </a:r>
            <a:r>
              <a:rPr lang="en-US" sz="1600" dirty="0"/>
              <a:t> report the </a:t>
            </a:r>
            <a:r>
              <a:rPr lang="en-US" sz="1600" i="1" dirty="0"/>
              <a:t>actual </a:t>
            </a:r>
            <a:r>
              <a:rPr lang="en-US" sz="1600" dirty="0"/>
              <a:t>calculated dose.</a:t>
            </a:r>
          </a:p>
          <a:p>
            <a:endParaRPr lang="en-US" dirty="0"/>
          </a:p>
        </p:txBody>
      </p:sp>
      <p:pic>
        <p:nvPicPr>
          <p:cNvPr id="6" name="Picture 5">
            <a:extLst>
              <a:ext uri="{FF2B5EF4-FFF2-40B4-BE49-F238E27FC236}">
                <a16:creationId xmlns:a16="http://schemas.microsoft.com/office/drawing/2014/main" id="{05BF9DD8-797B-247D-92FD-E2A1DE0E221F}"/>
              </a:ext>
            </a:extLst>
          </p:cNvPr>
          <p:cNvPicPr>
            <a:picLocks noChangeAspect="1"/>
          </p:cNvPicPr>
          <p:nvPr/>
        </p:nvPicPr>
        <p:blipFill>
          <a:blip r:embed="rId2"/>
          <a:stretch>
            <a:fillRect/>
          </a:stretch>
        </p:blipFill>
        <p:spPr>
          <a:xfrm>
            <a:off x="5057421" y="307975"/>
            <a:ext cx="3629378" cy="3490302"/>
          </a:xfrm>
          <a:prstGeom prst="rect">
            <a:avLst/>
          </a:prstGeom>
        </p:spPr>
      </p:pic>
      <p:pic>
        <p:nvPicPr>
          <p:cNvPr id="10" name="Picture 9">
            <a:extLst>
              <a:ext uri="{FF2B5EF4-FFF2-40B4-BE49-F238E27FC236}">
                <a16:creationId xmlns:a16="http://schemas.microsoft.com/office/drawing/2014/main" id="{D2387161-6D1C-BB4A-F218-2FC13C6D741A}"/>
              </a:ext>
            </a:extLst>
          </p:cNvPr>
          <p:cNvPicPr>
            <a:picLocks noChangeAspect="1"/>
          </p:cNvPicPr>
          <p:nvPr/>
        </p:nvPicPr>
        <p:blipFill>
          <a:blip r:embed="rId3"/>
          <a:stretch>
            <a:fillRect/>
          </a:stretch>
        </p:blipFill>
        <p:spPr>
          <a:xfrm>
            <a:off x="6364239" y="2620987"/>
            <a:ext cx="1258179" cy="530176"/>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20D46C1C-F4EE-FB85-DF26-91918166CB4F}"/>
              </a:ext>
            </a:extLst>
          </p:cNvPr>
          <p:cNvSpPr/>
          <p:nvPr/>
        </p:nvSpPr>
        <p:spPr>
          <a:xfrm>
            <a:off x="5086351" y="2602651"/>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804D897-85F8-248E-EED9-E639CD469631}"/>
              </a:ext>
            </a:extLst>
          </p:cNvPr>
          <p:cNvCxnSpPr>
            <a:cxnSpLocks/>
          </p:cNvCxnSpPr>
          <p:nvPr/>
        </p:nvCxnSpPr>
        <p:spPr>
          <a:xfrm>
            <a:off x="5723165" y="2743200"/>
            <a:ext cx="641074" cy="2122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3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CDE4-1A17-D782-DBC6-388DB001E6E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B069DF1-387F-AE7F-7D4D-BAC51D7AF3EA}"/>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1C69D7F8-A7BE-2612-9D99-DB54A24776A5}"/>
              </a:ext>
            </a:extLst>
          </p:cNvPr>
          <p:cNvPicPr>
            <a:picLocks noChangeAspect="1"/>
          </p:cNvPicPr>
          <p:nvPr/>
        </p:nvPicPr>
        <p:blipFill>
          <a:blip r:embed="rId2"/>
          <a:stretch>
            <a:fillRect/>
          </a:stretch>
        </p:blipFill>
        <p:spPr>
          <a:xfrm>
            <a:off x="5057421" y="403643"/>
            <a:ext cx="3629379" cy="3341880"/>
          </a:xfrm>
          <a:prstGeom prst="rect">
            <a:avLst/>
          </a:prstGeom>
        </p:spPr>
      </p:pic>
      <p:sp>
        <p:nvSpPr>
          <p:cNvPr id="3" name="Text Placeholder 2">
            <a:extLst>
              <a:ext uri="{FF2B5EF4-FFF2-40B4-BE49-F238E27FC236}">
                <a16:creationId xmlns:a16="http://schemas.microsoft.com/office/drawing/2014/main" id="{16A96543-8D0E-64AB-2342-7E133514BFD1}"/>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F4385BF6-43C8-37B5-50AA-860338517E49}"/>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See Help Text for clarification on when to use Not Applicable. </a:t>
            </a:r>
          </a:p>
          <a:p>
            <a:endParaRPr lang="en-US" dirty="0"/>
          </a:p>
        </p:txBody>
      </p:sp>
      <p:sp>
        <p:nvSpPr>
          <p:cNvPr id="11" name="Oval 10">
            <a:extLst>
              <a:ext uri="{FF2B5EF4-FFF2-40B4-BE49-F238E27FC236}">
                <a16:creationId xmlns:a16="http://schemas.microsoft.com/office/drawing/2014/main" id="{D393753E-91DE-C1B5-4455-961064E4D853}"/>
              </a:ext>
            </a:extLst>
          </p:cNvPr>
          <p:cNvSpPr/>
          <p:nvPr/>
        </p:nvSpPr>
        <p:spPr>
          <a:xfrm>
            <a:off x="5727361" y="1771021"/>
            <a:ext cx="563831" cy="12321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ED95D8-A999-16A0-20EB-984A16FFDEBD}"/>
              </a:ext>
            </a:extLst>
          </p:cNvPr>
          <p:cNvPicPr>
            <a:picLocks noChangeAspect="1"/>
          </p:cNvPicPr>
          <p:nvPr/>
        </p:nvPicPr>
        <p:blipFill>
          <a:blip r:embed="rId3"/>
          <a:stretch>
            <a:fillRect/>
          </a:stretch>
        </p:blipFill>
        <p:spPr>
          <a:xfrm>
            <a:off x="5740668" y="3146665"/>
            <a:ext cx="2477532" cy="497677"/>
          </a:xfrm>
          <a:prstGeom prst="rect">
            <a:avLst/>
          </a:prstGeom>
          <a:ln>
            <a:solidFill>
              <a:schemeClr val="accent1"/>
            </a:solidFill>
          </a:ln>
        </p:spPr>
      </p:pic>
      <p:sp>
        <p:nvSpPr>
          <p:cNvPr id="18" name="Oval 17">
            <a:extLst>
              <a:ext uri="{FF2B5EF4-FFF2-40B4-BE49-F238E27FC236}">
                <a16:creationId xmlns:a16="http://schemas.microsoft.com/office/drawing/2014/main" id="{DACA1D42-5229-24A1-967F-0302CBF2FF92}"/>
              </a:ext>
            </a:extLst>
          </p:cNvPr>
          <p:cNvSpPr/>
          <p:nvPr/>
        </p:nvSpPr>
        <p:spPr>
          <a:xfrm>
            <a:off x="5521630" y="2940408"/>
            <a:ext cx="177501" cy="175478"/>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9AB7FD36-3496-D0B4-94DC-D4B422EF8FC2}"/>
              </a:ext>
            </a:extLst>
          </p:cNvPr>
          <p:cNvCxnSpPr>
            <a:cxnSpLocks/>
          </p:cNvCxnSpPr>
          <p:nvPr/>
        </p:nvCxnSpPr>
        <p:spPr>
          <a:xfrm rot="16200000" flipH="1">
            <a:off x="5574903" y="3178970"/>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pic>
        <p:nvPicPr>
          <p:cNvPr id="11" name="Picture 10">
            <a:extLst>
              <a:ext uri="{FF2B5EF4-FFF2-40B4-BE49-F238E27FC236}">
                <a16:creationId xmlns:a16="http://schemas.microsoft.com/office/drawing/2014/main" id="{E5E59C65-1F53-4417-A0B3-5FF28B10D63E}"/>
              </a:ext>
            </a:extLst>
          </p:cNvPr>
          <p:cNvPicPr>
            <a:picLocks noChangeAspect="1"/>
          </p:cNvPicPr>
          <p:nvPr/>
        </p:nvPicPr>
        <p:blipFill>
          <a:blip r:embed="rId2"/>
          <a:stretch>
            <a:fillRect/>
          </a:stretch>
        </p:blipFill>
        <p:spPr>
          <a:xfrm>
            <a:off x="5057422" y="334407"/>
            <a:ext cx="3613682" cy="2658504"/>
          </a:xfrm>
          <a:prstGeom prst="rect">
            <a:avLst/>
          </a:prstGeom>
        </p:spPr>
      </p:pic>
      <p:pic>
        <p:nvPicPr>
          <p:cNvPr id="12" name="Picture 11">
            <a:extLst>
              <a:ext uri="{FF2B5EF4-FFF2-40B4-BE49-F238E27FC236}">
                <a16:creationId xmlns:a16="http://schemas.microsoft.com/office/drawing/2014/main" id="{1E6C4E2A-867A-98C2-CA76-3C2AA71B5BF5}"/>
              </a:ext>
            </a:extLst>
          </p:cNvPr>
          <p:cNvPicPr>
            <a:picLocks noChangeAspect="1"/>
          </p:cNvPicPr>
          <p:nvPr/>
        </p:nvPicPr>
        <p:blipFill>
          <a:blip r:embed="rId3"/>
          <a:stretch>
            <a:fillRect/>
          </a:stretch>
        </p:blipFill>
        <p:spPr>
          <a:xfrm>
            <a:off x="5057422" y="2992910"/>
            <a:ext cx="3629378" cy="864715"/>
          </a:xfrm>
          <a:prstGeom prst="rect">
            <a:avLst/>
          </a:prstGeom>
        </p:spPr>
      </p:pic>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a:ln>
            <a:solidFill>
              <a:schemeClr val="tx2">
                <a:lumMod val="20000"/>
                <a:lumOff val="80000"/>
              </a:schemeClr>
            </a:solidFill>
          </a:ln>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26820" y="852427"/>
            <a:ext cx="3500714" cy="5381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07A2735-BE8C-57D1-DF21-11C986C830FE}"/>
              </a:ext>
            </a:extLst>
          </p:cNvPr>
          <p:cNvSpPr/>
          <p:nvPr/>
        </p:nvSpPr>
        <p:spPr>
          <a:xfrm>
            <a:off x="5884751" y="1578823"/>
            <a:ext cx="545431" cy="13032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3598FF8-6848-02DE-9935-CDABA3E086A8}"/>
              </a:ext>
            </a:extLst>
          </p:cNvPr>
          <p:cNvSpPr/>
          <p:nvPr/>
        </p:nvSpPr>
        <p:spPr>
          <a:xfrm>
            <a:off x="5126820" y="1935332"/>
            <a:ext cx="3500714" cy="215258"/>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9083D2D7-F4FD-347A-EEE4-8AE0ADE3FAD1}"/>
              </a:ext>
            </a:extLst>
          </p:cNvPr>
          <p:cNvPicPr>
            <a:picLocks noChangeAspect="1"/>
          </p:cNvPicPr>
          <p:nvPr/>
        </p:nvPicPr>
        <p:blipFill>
          <a:blip r:embed="rId2"/>
          <a:stretch>
            <a:fillRect/>
          </a:stretch>
        </p:blipFill>
        <p:spPr>
          <a:xfrm>
            <a:off x="5081976" y="307975"/>
            <a:ext cx="3604824" cy="348966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37104"/>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36964"/>
            <a:ext cx="4419601" cy="2498499"/>
          </a:xfrm>
        </p:spPr>
        <p:txBody>
          <a:bodyPr/>
          <a:lstStyle/>
          <a:p>
            <a:pPr>
              <a:spcAft>
                <a:spcPts val="1200"/>
              </a:spcAft>
            </a:pPr>
            <a:r>
              <a:rPr lang="en-US" sz="1800" dirty="0"/>
              <a:t>This form only becomes visible and available for data entry when Donanemab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800" dirty="0"/>
          </a:p>
          <a:p>
            <a:pPr>
              <a:spcAft>
                <a:spcPts val="1200"/>
              </a:spcAft>
            </a:pPr>
            <a:endParaRPr lang="en-US" sz="2000" dirty="0"/>
          </a:p>
        </p:txBody>
      </p:sp>
      <p:sp>
        <p:nvSpPr>
          <p:cNvPr id="7" name="Rectangle: Rounded Corners 6">
            <a:extLst>
              <a:ext uri="{FF2B5EF4-FFF2-40B4-BE49-F238E27FC236}">
                <a16:creationId xmlns:a16="http://schemas.microsoft.com/office/drawing/2014/main" id="{5A64542F-20C4-B213-6A17-ABEADE50B218}"/>
              </a:ext>
            </a:extLst>
          </p:cNvPr>
          <p:cNvSpPr/>
          <p:nvPr/>
        </p:nvSpPr>
        <p:spPr>
          <a:xfrm>
            <a:off x="5147611" y="876527"/>
            <a:ext cx="2963456"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180198AF-EC5A-BAD9-C512-F6C8303B73DE}"/>
              </a:ext>
            </a:extLst>
          </p:cNvPr>
          <p:cNvPicPr>
            <a:picLocks noChangeAspect="1"/>
          </p:cNvPicPr>
          <p:nvPr/>
        </p:nvPicPr>
        <p:blipFill>
          <a:blip r:embed="rId2"/>
          <a:stretch>
            <a:fillRect/>
          </a:stretch>
        </p:blipFill>
        <p:spPr>
          <a:xfrm>
            <a:off x="5057422" y="366144"/>
            <a:ext cx="3629378" cy="345621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12611"/>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sp>
        <p:nvSpPr>
          <p:cNvPr id="5" name="Rectangle: Rounded Corners 4">
            <a:extLst>
              <a:ext uri="{FF2B5EF4-FFF2-40B4-BE49-F238E27FC236}">
                <a16:creationId xmlns:a16="http://schemas.microsoft.com/office/drawing/2014/main" id="{04458A7B-1D9D-3F86-9952-59AF76DC0CE9}"/>
              </a:ext>
            </a:extLst>
          </p:cNvPr>
          <p:cNvSpPr/>
          <p:nvPr/>
        </p:nvSpPr>
        <p:spPr>
          <a:xfrm>
            <a:off x="5089282" y="1080295"/>
            <a:ext cx="3565657" cy="6105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2379A5F-BCBA-B0DB-8EB1-6D132072184B}"/>
              </a:ext>
            </a:extLst>
          </p:cNvPr>
          <p:cNvSpPr/>
          <p:nvPr/>
        </p:nvSpPr>
        <p:spPr>
          <a:xfrm>
            <a:off x="4940852" y="242566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22AEA96-BE3F-A745-906C-85ACCBA10B67}"/>
              </a:ext>
            </a:extLst>
          </p:cNvPr>
          <p:cNvSpPr/>
          <p:nvPr/>
        </p:nvSpPr>
        <p:spPr>
          <a:xfrm>
            <a:off x="4932385" y="2908835"/>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C1CDEE1-B26A-991B-E0F7-1FCC93886224}"/>
              </a:ext>
            </a:extLst>
          </p:cNvPr>
          <p:cNvSpPr/>
          <p:nvPr/>
        </p:nvSpPr>
        <p:spPr>
          <a:xfrm>
            <a:off x="4932385" y="319295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84568031-003D-1A81-3694-02127FE5E1FC}"/>
              </a:ext>
            </a:extLst>
          </p:cNvPr>
          <p:cNvPicPr>
            <a:picLocks noChangeAspect="1"/>
          </p:cNvPicPr>
          <p:nvPr/>
        </p:nvPicPr>
        <p:blipFill>
          <a:blip r:embed="rId2"/>
          <a:stretch>
            <a:fillRect/>
          </a:stretch>
        </p:blipFill>
        <p:spPr>
          <a:xfrm>
            <a:off x="5057422" y="383867"/>
            <a:ext cx="3629378" cy="355948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92796"/>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This form is a “portrait log” style. It can be opened by clicking on the header in the log line and closed by clicking on “Complete View”.</a:t>
            </a:r>
          </a:p>
          <a:p>
            <a:pPr>
              <a:spcAft>
                <a:spcPts val="1200"/>
              </a:spcAft>
            </a:pPr>
            <a:r>
              <a:rPr lang="en-US" sz="1800" dirty="0"/>
              <a:t>See </a:t>
            </a:r>
            <a:r>
              <a:rPr lang="en-US" sz="1800" dirty="0" err="1"/>
              <a:t>HelpText</a:t>
            </a:r>
            <a:r>
              <a:rPr lang="en-US" sz="1800" dirty="0"/>
              <a:t> for clarification on when to use Not Applicable. </a:t>
            </a:r>
          </a:p>
          <a:p>
            <a:pPr>
              <a:spcAft>
                <a:spcPts val="1200"/>
              </a:spcAft>
            </a:pPr>
            <a:endParaRPr lang="en-US" sz="2000" dirty="0"/>
          </a:p>
        </p:txBody>
      </p:sp>
      <p:pic>
        <p:nvPicPr>
          <p:cNvPr id="7" name="Picture 6">
            <a:extLst>
              <a:ext uri="{FF2B5EF4-FFF2-40B4-BE49-F238E27FC236}">
                <a16:creationId xmlns:a16="http://schemas.microsoft.com/office/drawing/2014/main" id="{1248791C-26AA-A349-7D7B-BDE4B7873E0A}"/>
              </a:ext>
            </a:extLst>
          </p:cNvPr>
          <p:cNvPicPr>
            <a:picLocks noChangeAspect="1"/>
          </p:cNvPicPr>
          <p:nvPr/>
        </p:nvPicPr>
        <p:blipFill>
          <a:blip r:embed="rId3"/>
          <a:stretch>
            <a:fillRect/>
          </a:stretch>
        </p:blipFill>
        <p:spPr>
          <a:xfrm>
            <a:off x="3856915" y="3496065"/>
            <a:ext cx="2895009" cy="635355"/>
          </a:xfrm>
          <a:prstGeom prst="rect">
            <a:avLst/>
          </a:prstGeom>
          <a:ln>
            <a:solidFill>
              <a:schemeClr val="accent1"/>
            </a:solidFill>
          </a:ln>
        </p:spPr>
      </p:pic>
      <p:sp>
        <p:nvSpPr>
          <p:cNvPr id="8" name="Oval 7">
            <a:extLst>
              <a:ext uri="{FF2B5EF4-FFF2-40B4-BE49-F238E27FC236}">
                <a16:creationId xmlns:a16="http://schemas.microsoft.com/office/drawing/2014/main" id="{BC29E67F-D3AA-6F5A-CB43-83B99A03D19A}"/>
              </a:ext>
            </a:extLst>
          </p:cNvPr>
          <p:cNvSpPr/>
          <p:nvPr/>
        </p:nvSpPr>
        <p:spPr>
          <a:xfrm>
            <a:off x="5546655" y="3104265"/>
            <a:ext cx="102884"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D632D43-2D2B-4036-C3B2-A8F8DCBC1E51}"/>
              </a:ext>
            </a:extLst>
          </p:cNvPr>
          <p:cNvCxnSpPr>
            <a:cxnSpLocks/>
            <a:stCxn id="8" idx="2"/>
          </p:cNvCxnSpPr>
          <p:nvPr/>
        </p:nvCxnSpPr>
        <p:spPr>
          <a:xfrm flipH="1">
            <a:off x="4946204" y="3169580"/>
            <a:ext cx="600451" cy="3264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6CD67E0-3B20-3778-C676-5EFF8EF2312A}"/>
              </a:ext>
            </a:extLst>
          </p:cNvPr>
          <p:cNvSpPr/>
          <p:nvPr/>
        </p:nvSpPr>
        <p:spPr>
          <a:xfrm>
            <a:off x="7576383" y="3104265"/>
            <a:ext cx="487139"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905245-5A57-187E-8033-E971A52FA20E}"/>
              </a:ext>
            </a:extLst>
          </p:cNvPr>
          <p:cNvSpPr/>
          <p:nvPr/>
        </p:nvSpPr>
        <p:spPr>
          <a:xfrm>
            <a:off x="5890052" y="1921110"/>
            <a:ext cx="502509" cy="179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spcAft>
                <a:spcPts val="1200"/>
              </a:spcAft>
            </a:pPr>
            <a:r>
              <a:rPr lang="en-US" u="sng" dirty="0"/>
              <a:t>Baseline</a:t>
            </a:r>
            <a:r>
              <a:rPr lang="en-US" dirty="0"/>
              <a:t>: If novel therapy was initiated prior to enrollment, report the most recent imaging performed </a:t>
            </a:r>
            <a:r>
              <a:rPr lang="en-US" i="1" dirty="0"/>
              <a:t>prior to </a:t>
            </a:r>
            <a:r>
              <a:rPr lang="en-US" dirty="0"/>
              <a:t>the initiation of novel therapy and all imaging thereafter. If novel therapy was </a:t>
            </a:r>
            <a:r>
              <a:rPr lang="en-US" b="1" dirty="0"/>
              <a:t>not </a:t>
            </a:r>
            <a:r>
              <a:rPr lang="en-US" dirty="0"/>
              <a:t>initiated prior to enrollment, report all imaging performed within the 12 months prior to the enrollment to the registry.</a:t>
            </a:r>
          </a:p>
          <a:p>
            <a:r>
              <a:rPr lang="en-US" u="sng" dirty="0"/>
              <a:t>Follow-up</a:t>
            </a:r>
            <a:r>
              <a:rPr lang="en-US" dirty="0"/>
              <a:t>: Report all imaging performed (within the corresponding date collection window).</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spTree>
    <p:extLst>
      <p:ext uri="{BB962C8B-B14F-4D97-AF65-F5344CB8AC3E}">
        <p14:creationId xmlns:p14="http://schemas.microsoft.com/office/powerpoint/2010/main" val="4245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1"/>
            <a:ext cx="8298612" cy="905061"/>
          </a:xfrm>
        </p:spPr>
        <p:txBody>
          <a:bodyPr/>
          <a:lstStyle/>
          <a:p>
            <a:r>
              <a:rPr lang="en-US" sz="1700" dirty="0"/>
              <a:t>Enter a log line for </a:t>
            </a:r>
            <a:r>
              <a:rPr lang="en-US" sz="1700" i="1" dirty="0"/>
              <a:t>each</a:t>
            </a:r>
            <a:r>
              <a:rPr lang="en-US" sz="1700" dirty="0"/>
              <a:t> image submitted.</a:t>
            </a:r>
          </a:p>
          <a:p>
            <a:r>
              <a:rPr lang="en-US" sz="1700" dirty="0"/>
              <a:t>If the modality is MRI, select Not Applicable for Type of PET Performed.</a:t>
            </a:r>
          </a:p>
          <a:p>
            <a:r>
              <a:rPr lang="en-US" sz="1700"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3"/>
          <a:stretch>
            <a:fillRect/>
          </a:stretch>
        </p:blipFill>
        <p:spPr>
          <a:xfrm>
            <a:off x="470062" y="2042038"/>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4"/>
          <a:stretch>
            <a:fillRect/>
          </a:stretch>
        </p:blipFill>
        <p:spPr>
          <a:xfrm>
            <a:off x="609601" y="3498850"/>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4BB999-8385-ABB4-5037-769C85B43F18}"/>
              </a:ext>
            </a:extLst>
          </p:cNvPr>
          <p:cNvCxnSpPr>
            <a:cxnSpLocks/>
          </p:cNvCxnSpPr>
          <p:nvPr/>
        </p:nvCxnSpPr>
        <p:spPr>
          <a:xfrm>
            <a:off x="3142735" y="3834714"/>
            <a:ext cx="94323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lnSpc>
                <a:spcPct val="115000"/>
              </a:lnSpc>
              <a:spcAft>
                <a:spcPts val="0"/>
              </a:spcAft>
            </a:pPr>
            <a:r>
              <a:rPr lang="en-US" sz="1700" dirty="0"/>
              <a:t>Imaging is an important part of ALZ-NET. Please report each image performed and submit both imaging and reports to TRIAD. </a:t>
            </a:r>
            <a:r>
              <a:rPr lang="en-US" sz="1700" kern="100" dirty="0">
                <a:ea typeface="Aptos" panose="020B0004020202020204" pitchFamily="34" charset="0"/>
                <a:cs typeface="Times New Roman" panose="02020603050405020304" pitchFamily="18" charset="0"/>
              </a:rPr>
              <a:t>When queried for image submission, respond with </a:t>
            </a:r>
            <a:r>
              <a:rPr lang="en-US" sz="1700" b="1" kern="100" dirty="0">
                <a:ea typeface="Aptos" panose="020B0004020202020204" pitchFamily="34" charset="0"/>
                <a:cs typeface="Times New Roman" panose="02020603050405020304" pitchFamily="18" charset="0"/>
              </a:rPr>
              <a:t>why</a:t>
            </a:r>
            <a:r>
              <a:rPr lang="en-US" sz="1700" kern="100" dirty="0">
                <a:ea typeface="Aptos" panose="020B0004020202020204" pitchFamily="34" charset="0"/>
                <a:cs typeface="Times New Roman" panose="02020603050405020304" pitchFamily="18" charset="0"/>
              </a:rPr>
              <a:t> the image was not submitted (e.g., site does not have access to TRIAD, site can submit reports only, etc.).</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7CD5AB-5FAA-4E2C-5ED0-46EF10353067}"/>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43E83C1-3841-6734-A6D4-1DD9D1250DDB}"/>
              </a:ext>
            </a:extLst>
          </p:cNvPr>
          <p:cNvSpPr>
            <a:spLocks noGrp="1"/>
          </p:cNvSpPr>
          <p:nvPr>
            <p:ph type="body" sz="quarter" idx="13"/>
          </p:nvPr>
        </p:nvSpPr>
        <p:spPr/>
        <p:txBody>
          <a:bodyPr/>
          <a:lstStyle/>
          <a:p>
            <a:r>
              <a:rPr lang="en-US" dirty="0"/>
              <a:t>Task Summary</a:t>
            </a:r>
          </a:p>
        </p:txBody>
      </p:sp>
      <p:sp>
        <p:nvSpPr>
          <p:cNvPr id="4" name="Text Placeholder 3">
            <a:extLst>
              <a:ext uri="{FF2B5EF4-FFF2-40B4-BE49-F238E27FC236}">
                <a16:creationId xmlns:a16="http://schemas.microsoft.com/office/drawing/2014/main" id="{9064D26D-52F2-7924-97F7-DDE0B0903852}"/>
              </a:ext>
            </a:extLst>
          </p:cNvPr>
          <p:cNvSpPr>
            <a:spLocks noGrp="1"/>
          </p:cNvSpPr>
          <p:nvPr>
            <p:ph type="body" sz="quarter" idx="14"/>
          </p:nvPr>
        </p:nvSpPr>
        <p:spPr>
          <a:xfrm>
            <a:off x="457199" y="1171627"/>
            <a:ext cx="4419601" cy="3163837"/>
          </a:xfrm>
        </p:spPr>
        <p:txBody>
          <a:bodyPr/>
          <a:lstStyle/>
          <a:p>
            <a:pPr>
              <a:spcAft>
                <a:spcPts val="1200"/>
              </a:spcAft>
            </a:pPr>
            <a:r>
              <a:rPr lang="en-US" sz="1500" dirty="0"/>
              <a:t>In Rave, use Task Summary to stay on top of data issues in real time.</a:t>
            </a:r>
          </a:p>
          <a:p>
            <a:pPr>
              <a:spcAft>
                <a:spcPts val="1200"/>
              </a:spcAft>
            </a:pPr>
            <a:r>
              <a:rPr lang="en-US" sz="1500" dirty="0"/>
              <a:t>Located on the right-hand site of your site’s homepage, you can easily see which patient’s have overdue data, open queries, or nonconformant date. (ALZ-NET does not currently require signatures.)</a:t>
            </a:r>
          </a:p>
          <a:p>
            <a:pPr>
              <a:spcAft>
                <a:spcPts val="1200"/>
              </a:spcAft>
            </a:pPr>
            <a:r>
              <a:rPr lang="en-US" sz="1500" dirty="0"/>
              <a:t>Click on the number in the upper right-hand corner within each category to drill down to the patient level. </a:t>
            </a:r>
          </a:p>
          <a:p>
            <a:pPr>
              <a:spcAft>
                <a:spcPts val="1200"/>
              </a:spcAft>
            </a:pPr>
            <a:r>
              <a:rPr lang="en-US" sz="1500" dirty="0"/>
              <a:t>Click on the form and you will be brought directly to it so that you can review and address the issue.</a:t>
            </a:r>
          </a:p>
          <a:p>
            <a:endParaRPr lang="en-US" dirty="0"/>
          </a:p>
          <a:p>
            <a:r>
              <a:rPr lang="en-US" dirty="0"/>
              <a:t> </a:t>
            </a:r>
          </a:p>
          <a:p>
            <a:endParaRPr lang="en-US" dirty="0"/>
          </a:p>
        </p:txBody>
      </p:sp>
      <p:pic>
        <p:nvPicPr>
          <p:cNvPr id="6" name="Picture 5">
            <a:extLst>
              <a:ext uri="{FF2B5EF4-FFF2-40B4-BE49-F238E27FC236}">
                <a16:creationId xmlns:a16="http://schemas.microsoft.com/office/drawing/2014/main" id="{0D801A30-A523-4BF0-797C-C82EE14BD06E}"/>
              </a:ext>
            </a:extLst>
          </p:cNvPr>
          <p:cNvPicPr>
            <a:picLocks noChangeAspect="1"/>
          </p:cNvPicPr>
          <p:nvPr/>
        </p:nvPicPr>
        <p:blipFill>
          <a:blip r:embed="rId2"/>
          <a:stretch>
            <a:fillRect/>
          </a:stretch>
        </p:blipFill>
        <p:spPr>
          <a:xfrm>
            <a:off x="5091481" y="307976"/>
            <a:ext cx="3595319" cy="3316968"/>
          </a:xfrm>
          <a:prstGeom prst="rect">
            <a:avLst/>
          </a:prstGeom>
        </p:spPr>
      </p:pic>
      <p:pic>
        <p:nvPicPr>
          <p:cNvPr id="8" name="Picture 7">
            <a:extLst>
              <a:ext uri="{FF2B5EF4-FFF2-40B4-BE49-F238E27FC236}">
                <a16:creationId xmlns:a16="http://schemas.microsoft.com/office/drawing/2014/main" id="{E0FC5400-CE20-5E9D-6F8E-FB8447187CDB}"/>
              </a:ext>
            </a:extLst>
          </p:cNvPr>
          <p:cNvPicPr>
            <a:picLocks noChangeAspect="1"/>
          </p:cNvPicPr>
          <p:nvPr/>
        </p:nvPicPr>
        <p:blipFill>
          <a:blip r:embed="rId3"/>
          <a:stretch>
            <a:fillRect/>
          </a:stretch>
        </p:blipFill>
        <p:spPr>
          <a:xfrm>
            <a:off x="5451384" y="1228669"/>
            <a:ext cx="3038798" cy="2686162"/>
          </a:xfrm>
          <a:prstGeom prst="rect">
            <a:avLst/>
          </a:prstGeom>
          <a:ln w="15875">
            <a:solidFill>
              <a:schemeClr val="accent1"/>
            </a:solidFill>
          </a:ln>
        </p:spPr>
      </p:pic>
      <p:sp>
        <p:nvSpPr>
          <p:cNvPr id="9" name="Rectangle: Rounded Corners 8">
            <a:extLst>
              <a:ext uri="{FF2B5EF4-FFF2-40B4-BE49-F238E27FC236}">
                <a16:creationId xmlns:a16="http://schemas.microsoft.com/office/drawing/2014/main" id="{6A5CA02E-45E3-FDE5-F570-6D153A89EAC5}"/>
              </a:ext>
            </a:extLst>
          </p:cNvPr>
          <p:cNvSpPr/>
          <p:nvPr/>
        </p:nvSpPr>
        <p:spPr>
          <a:xfrm>
            <a:off x="8270421" y="693964"/>
            <a:ext cx="318408" cy="18777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8A5675FC-C32C-2C8C-BFEB-D07B97328085}"/>
              </a:ext>
            </a:extLst>
          </p:cNvPr>
          <p:cNvCxnSpPr>
            <a:cxnSpLocks/>
          </p:cNvCxnSpPr>
          <p:nvPr/>
        </p:nvCxnSpPr>
        <p:spPr>
          <a:xfrm rot="10800000" flipV="1">
            <a:off x="6547757" y="808032"/>
            <a:ext cx="1722666" cy="363595"/>
          </a:xfrm>
          <a:prstGeom prst="bentConnector3">
            <a:avLst>
              <a:gd name="adj1" fmla="val 9976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E00657A-6C6D-5F76-5B95-BDA2A6699F35}"/>
              </a:ext>
            </a:extLst>
          </p:cNvPr>
          <p:cNvSpPr/>
          <p:nvPr/>
        </p:nvSpPr>
        <p:spPr>
          <a:xfrm>
            <a:off x="7249886" y="1966460"/>
            <a:ext cx="1175657" cy="18891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5928-39A0-C7D6-54EB-BB811F8D8FF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ED77047-FD32-B02A-B72F-FFF010ED7859}"/>
              </a:ext>
            </a:extLst>
          </p:cNvPr>
          <p:cNvPicPr>
            <a:picLocks noChangeAspect="1"/>
          </p:cNvPicPr>
          <p:nvPr/>
        </p:nvPicPr>
        <p:blipFill>
          <a:blip r:embed="rId2"/>
          <a:stretch>
            <a:fillRect/>
          </a:stretch>
        </p:blipFill>
        <p:spPr>
          <a:xfrm>
            <a:off x="4760942" y="2508676"/>
            <a:ext cx="1232504" cy="2011942"/>
          </a:xfrm>
          <a:prstGeom prst="rect">
            <a:avLst/>
          </a:prstGeom>
          <a:ln>
            <a:solidFill>
              <a:schemeClr val="accent1"/>
            </a:solidFill>
          </a:ln>
        </p:spPr>
      </p:pic>
      <p:sp>
        <p:nvSpPr>
          <p:cNvPr id="2" name="Text Placeholder 1">
            <a:extLst>
              <a:ext uri="{FF2B5EF4-FFF2-40B4-BE49-F238E27FC236}">
                <a16:creationId xmlns:a16="http://schemas.microsoft.com/office/drawing/2014/main" id="{DE410F7D-ABF2-2A9B-61E7-9197F63E48B5}"/>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B1BBF5CC-6009-A89E-C133-EDC7ED1DC77C}"/>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EFF60534-A2E6-4265-21FC-8F1323D22ADC}"/>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7F13430B-A4D5-5D84-BA7A-F6708F53BE8B}"/>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A58861F0-8BEC-2F31-648D-D72FAAA9CB77}"/>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EF81F4BC-1BE2-8474-5DB4-83A841D18B71}"/>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EF81F4BC-1BE2-8474-5DB4-83A841D18B71}"/>
                  </a:ext>
                </a:extLst>
              </p:cNvPr>
              <p:cNvPicPr/>
              <p:nvPr/>
            </p:nvPicPr>
            <p:blipFill>
              <a:blip r:embed="rId4"/>
              <a:stretch>
                <a:fillRect/>
              </a:stretch>
            </p:blipFill>
            <p:spPr>
              <a:xfrm>
                <a:off x="997256" y="2910019"/>
                <a:ext cx="18000" cy="18000"/>
              </a:xfrm>
              <a:prstGeom prst="rect">
                <a:avLst/>
              </a:prstGeom>
            </p:spPr>
          </p:pic>
        </mc:Fallback>
      </mc:AlternateContent>
      <p:sp>
        <p:nvSpPr>
          <p:cNvPr id="36" name="Rectangle: Rounded Corners 35">
            <a:extLst>
              <a:ext uri="{FF2B5EF4-FFF2-40B4-BE49-F238E27FC236}">
                <a16:creationId xmlns:a16="http://schemas.microsoft.com/office/drawing/2014/main" id="{1BC4A3F6-3668-99BC-B2EA-F125FFB9C92F}"/>
              </a:ext>
            </a:extLst>
          </p:cNvPr>
          <p:cNvSpPr/>
          <p:nvPr/>
        </p:nvSpPr>
        <p:spPr>
          <a:xfrm>
            <a:off x="4760942" y="2867078"/>
            <a:ext cx="1195568" cy="94564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All Follow-Up folders become visible as soon as the patient is enrolled to the registry.</a:t>
            </a:r>
          </a:p>
          <a:p>
            <a:pPr>
              <a:spcAft>
                <a:spcPts val="1200"/>
              </a:spcAft>
            </a:pPr>
            <a:r>
              <a:rPr lang="en-US" sz="1800" dirty="0"/>
              <a:t>However, each Follow-Up folder only becomes </a:t>
            </a:r>
            <a:r>
              <a:rPr lang="en-US" sz="1800" u="sng" dirty="0"/>
              <a:t>accessible for data entry</a:t>
            </a:r>
            <a:r>
              <a:rPr lang="en-US" sz="18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2" name="Rectangle: Rounded Corners 1">
            <a:extLst>
              <a:ext uri="{FF2B5EF4-FFF2-40B4-BE49-F238E27FC236}">
                <a16:creationId xmlns:a16="http://schemas.microsoft.com/office/drawing/2014/main" id="{C30E07DF-3674-CCDD-BE34-311AEBF3EAB1}"/>
              </a:ext>
            </a:extLst>
          </p:cNvPr>
          <p:cNvSpPr/>
          <p:nvPr/>
        </p:nvSpPr>
        <p:spPr>
          <a:xfrm>
            <a:off x="6316910" y="1669366"/>
            <a:ext cx="654341" cy="2517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53FAB8A2-C7F1-A2E3-EE6E-149DA191C7B4}"/>
              </a:ext>
            </a:extLst>
          </p:cNvPr>
          <p:cNvPicPr>
            <a:picLocks noChangeAspect="1"/>
          </p:cNvPicPr>
          <p:nvPr/>
        </p:nvPicPr>
        <p:blipFill>
          <a:blip r:embed="rId2"/>
          <a:stretch>
            <a:fillRect/>
          </a:stretch>
        </p:blipFill>
        <p:spPr>
          <a:xfrm>
            <a:off x="5667028" y="424535"/>
            <a:ext cx="2314565" cy="3794370"/>
          </a:xfrm>
          <a:prstGeom prst="rect">
            <a:avLst/>
          </a:prstGeom>
        </p:spPr>
      </p:pic>
      <p:sp>
        <p:nvSpPr>
          <p:cNvPr id="10" name="Rectangle: Rounded Corners 9">
            <a:extLst>
              <a:ext uri="{FF2B5EF4-FFF2-40B4-BE49-F238E27FC236}">
                <a16:creationId xmlns:a16="http://schemas.microsoft.com/office/drawing/2014/main" id="{CFABC958-2866-C059-EC9F-0E14262EC6CE}"/>
              </a:ext>
            </a:extLst>
          </p:cNvPr>
          <p:cNvSpPr/>
          <p:nvPr/>
        </p:nvSpPr>
        <p:spPr>
          <a:xfrm>
            <a:off x="5667028" y="1291904"/>
            <a:ext cx="2243790" cy="2315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02AF-C0C2-524F-0BCE-5C5C23AB0A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793145-7D09-7C06-5623-398695549797}"/>
              </a:ext>
            </a:extLst>
          </p:cNvPr>
          <p:cNvPicPr>
            <a:picLocks noChangeAspect="1"/>
          </p:cNvPicPr>
          <p:nvPr/>
        </p:nvPicPr>
        <p:blipFill>
          <a:blip r:embed="rId2"/>
          <a:stretch>
            <a:fillRect/>
          </a:stretch>
        </p:blipFill>
        <p:spPr>
          <a:xfrm>
            <a:off x="990564" y="1429671"/>
            <a:ext cx="1492103" cy="2435712"/>
          </a:xfrm>
          <a:prstGeom prst="rect">
            <a:avLst/>
          </a:prstGeom>
          <a:ln>
            <a:solidFill>
              <a:schemeClr val="accent1"/>
            </a:solidFill>
          </a:ln>
        </p:spPr>
      </p:pic>
      <p:sp>
        <p:nvSpPr>
          <p:cNvPr id="3" name="Text Placeholder 2">
            <a:extLst>
              <a:ext uri="{FF2B5EF4-FFF2-40B4-BE49-F238E27FC236}">
                <a16:creationId xmlns:a16="http://schemas.microsoft.com/office/drawing/2014/main" id="{98114B9D-64B0-F7B8-1F92-5610321B23D4}"/>
              </a:ext>
            </a:extLst>
          </p:cNvPr>
          <p:cNvSpPr>
            <a:spLocks noGrp="1"/>
          </p:cNvSpPr>
          <p:nvPr>
            <p:ph type="body" sz="quarter" idx="13"/>
          </p:nvPr>
        </p:nvSpPr>
        <p:spPr/>
        <p:txBody>
          <a:bodyPr/>
          <a:lstStyle/>
          <a:p>
            <a:r>
              <a:rPr lang="en-US" dirty="0"/>
              <a:t>Follow-up Folders</a:t>
            </a:r>
          </a:p>
          <a:p>
            <a:endParaRPr lang="en-US" dirty="0"/>
          </a:p>
        </p:txBody>
      </p:sp>
      <p:sp>
        <p:nvSpPr>
          <p:cNvPr id="4" name="Text Placeholder 3">
            <a:extLst>
              <a:ext uri="{FF2B5EF4-FFF2-40B4-BE49-F238E27FC236}">
                <a16:creationId xmlns:a16="http://schemas.microsoft.com/office/drawing/2014/main" id="{03D81636-AA3D-1FE8-8F0D-19C4BEAF5537}"/>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9" name="Rectangle: Rounded Corners 8">
            <a:extLst>
              <a:ext uri="{FF2B5EF4-FFF2-40B4-BE49-F238E27FC236}">
                <a16:creationId xmlns:a16="http://schemas.microsoft.com/office/drawing/2014/main" id="{C2D77758-2FEA-E3BD-7672-56FD5C0CC9CC}"/>
              </a:ext>
            </a:extLst>
          </p:cNvPr>
          <p:cNvSpPr/>
          <p:nvPr/>
        </p:nvSpPr>
        <p:spPr>
          <a:xfrm>
            <a:off x="1040235" y="1853967"/>
            <a:ext cx="1392763" cy="11744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055032B4-15BB-4FCD-00A2-FBEC4F8EFE5A}"/>
              </a:ext>
            </a:extLst>
          </p:cNvPr>
          <p:cNvCxnSpPr>
            <a:cxnSpLocks/>
          </p:cNvCxnSpPr>
          <p:nvPr/>
        </p:nvCxnSpPr>
        <p:spPr>
          <a:xfrm flipV="1">
            <a:off x="2494759"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FBC7DEB-5945-AD0D-8080-AFB7A66079E9}"/>
              </a:ext>
            </a:extLst>
          </p:cNvPr>
          <p:cNvPicPr>
            <a:picLocks noChangeAspect="1"/>
          </p:cNvPicPr>
          <p:nvPr/>
        </p:nvPicPr>
        <p:blipFill>
          <a:blip r:embed="rId3"/>
          <a:stretch>
            <a:fillRect/>
          </a:stretch>
        </p:blipFill>
        <p:spPr>
          <a:xfrm>
            <a:off x="3751831" y="1752052"/>
            <a:ext cx="1762371" cy="895475"/>
          </a:xfrm>
          <a:prstGeom prst="rect">
            <a:avLst/>
          </a:prstGeom>
        </p:spPr>
      </p:pic>
      <p:sp>
        <p:nvSpPr>
          <p:cNvPr id="14" name="TextBox 13">
            <a:extLst>
              <a:ext uri="{FF2B5EF4-FFF2-40B4-BE49-F238E27FC236}">
                <a16:creationId xmlns:a16="http://schemas.microsoft.com/office/drawing/2014/main" id="{C26DD531-6678-0165-FA40-FD625EF53625}"/>
              </a:ext>
            </a:extLst>
          </p:cNvPr>
          <p:cNvSpPr txBox="1"/>
          <p:nvPr/>
        </p:nvSpPr>
        <p:spPr>
          <a:xfrm>
            <a:off x="3751831" y="3164740"/>
            <a:ext cx="5132700" cy="1077218"/>
          </a:xfrm>
          <a:prstGeom prst="rect">
            <a:avLst/>
          </a:prstGeom>
          <a:noFill/>
        </p:spPr>
        <p:txBody>
          <a:bodyPr wrap="square">
            <a:spAutoFit/>
          </a:bodyPr>
          <a:lstStyle/>
          <a:p>
            <a:r>
              <a:rPr lang="en-US" sz="1600" b="1" i="1" dirty="0">
                <a:solidFill>
                  <a:schemeClr val="accent1"/>
                </a:solidFill>
              </a:rPr>
              <a:t>NOTE:</a:t>
            </a:r>
          </a:p>
          <a:p>
            <a:r>
              <a:rPr lang="en-US" sz="1600" i="1" dirty="0">
                <a:solidFill>
                  <a:schemeClr val="accent1"/>
                </a:solidFill>
              </a:rPr>
              <a:t>You may see an inactivated </a:t>
            </a:r>
            <a:r>
              <a:rPr lang="en-US" sz="1600" i="1" u="sng" dirty="0">
                <a:solidFill>
                  <a:schemeClr val="accent1"/>
                </a:solidFill>
              </a:rPr>
              <a:t>Baseline Reporting Period and Patient Status</a:t>
            </a:r>
            <a:r>
              <a:rPr lang="en-US" sz="1600" i="1" dirty="0">
                <a:solidFill>
                  <a:schemeClr val="accent1"/>
                </a:solidFill>
              </a:rPr>
              <a:t> form as the first form in the follow-up folders. Ignore this form!</a:t>
            </a:r>
          </a:p>
        </p:txBody>
      </p:sp>
      <p:sp>
        <p:nvSpPr>
          <p:cNvPr id="15" name="TextBox 14">
            <a:extLst>
              <a:ext uri="{FF2B5EF4-FFF2-40B4-BE49-F238E27FC236}">
                <a16:creationId xmlns:a16="http://schemas.microsoft.com/office/drawing/2014/main" id="{6C579B07-4E18-98FF-209E-71AAC227F065}"/>
              </a:ext>
            </a:extLst>
          </p:cNvPr>
          <p:cNvSpPr txBox="1"/>
          <p:nvPr/>
        </p:nvSpPr>
        <p:spPr>
          <a:xfrm>
            <a:off x="5830348" y="1398057"/>
            <a:ext cx="2856451" cy="1477328"/>
          </a:xfrm>
          <a:prstGeom prst="rect">
            <a:avLst/>
          </a:prstGeom>
          <a:noFill/>
        </p:spPr>
        <p:txBody>
          <a:bodyPr wrap="square" rtlCol="0">
            <a:spAutoFit/>
          </a:bodyPr>
          <a:lstStyle/>
          <a:p>
            <a:pPr>
              <a:spcAft>
                <a:spcPts val="1200"/>
              </a:spcAft>
            </a:pPr>
            <a:r>
              <a:rPr lang="en-US" sz="1800" dirty="0">
                <a:solidFill>
                  <a:schemeClr val="accent1"/>
                </a:solidFill>
              </a:rPr>
              <a:t>During Follow-up, </a:t>
            </a:r>
            <a:r>
              <a:rPr lang="en-US" dirty="0">
                <a:solidFill>
                  <a:schemeClr val="accent1"/>
                </a:solidFill>
              </a:rPr>
              <a:t>the only form </a:t>
            </a:r>
            <a:r>
              <a:rPr lang="en-US" sz="1800" dirty="0">
                <a:solidFill>
                  <a:schemeClr val="accent1"/>
                </a:solidFill>
              </a:rPr>
              <a:t>which appears when a folder is first opened is the </a:t>
            </a:r>
            <a:r>
              <a:rPr lang="en-US" sz="1800" u="sng" dirty="0">
                <a:solidFill>
                  <a:schemeClr val="accent1"/>
                </a:solidFill>
              </a:rPr>
              <a:t>Follow-up Reporting and Patient Status</a:t>
            </a:r>
            <a:r>
              <a:rPr lang="en-US" sz="1800" dirty="0">
                <a:solidFill>
                  <a:schemeClr val="accent1"/>
                </a:solidFill>
              </a:rPr>
              <a:t> form.</a:t>
            </a:r>
          </a:p>
        </p:txBody>
      </p:sp>
    </p:spTree>
    <p:extLst>
      <p:ext uri="{BB962C8B-B14F-4D97-AF65-F5344CB8AC3E}">
        <p14:creationId xmlns:p14="http://schemas.microsoft.com/office/powerpoint/2010/main" val="38065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500" dirty="0"/>
              <a:t>The derived </a:t>
            </a:r>
            <a:r>
              <a:rPr lang="en-US" sz="1500" b="1" dirty="0"/>
              <a:t>start</a:t>
            </a:r>
            <a:r>
              <a:rPr lang="en-US" sz="1500" dirty="0"/>
              <a:t> date is one day </a:t>
            </a:r>
            <a:r>
              <a:rPr lang="en-US" sz="1500" i="1" dirty="0"/>
              <a:t>after</a:t>
            </a:r>
            <a:r>
              <a:rPr lang="en-US" sz="1500" dirty="0"/>
              <a:t> the end date of the previous data collection time point.</a:t>
            </a:r>
          </a:p>
          <a:p>
            <a:pPr>
              <a:spcAft>
                <a:spcPts val="1200"/>
              </a:spcAft>
            </a:pPr>
            <a:r>
              <a:rPr lang="en-US" sz="1500" dirty="0"/>
              <a:t>The derived </a:t>
            </a:r>
            <a:r>
              <a:rPr lang="en-US" sz="1500" b="1" dirty="0"/>
              <a:t>end</a:t>
            </a:r>
            <a:r>
              <a:rPr lang="en-US" sz="1500" dirty="0"/>
              <a:t> date is derived from the registration date plus the corresponding data collection time point (6 month, 12 month, 24 month etc.)</a:t>
            </a:r>
          </a:p>
          <a:p>
            <a:pPr marL="285750" indent="-285750">
              <a:spcAft>
                <a:spcPts val="1200"/>
              </a:spcAft>
              <a:buFont typeface="Arial" panose="020B0604020202020204" pitchFamily="34" charset="0"/>
              <a:buChar char="•"/>
            </a:pPr>
            <a:r>
              <a:rPr lang="en-US" sz="15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E6D39C8B-6F25-99D8-3611-0FA1B18605BF}"/>
              </a:ext>
            </a:extLst>
          </p:cNvPr>
          <p:cNvPicPr>
            <a:picLocks noChangeAspect="1"/>
          </p:cNvPicPr>
          <p:nvPr/>
        </p:nvPicPr>
        <p:blipFill>
          <a:blip r:embed="rId2"/>
          <a:stretch>
            <a:fillRect/>
          </a:stretch>
        </p:blipFill>
        <p:spPr>
          <a:xfrm>
            <a:off x="5056266" y="325179"/>
            <a:ext cx="3630533" cy="3909070"/>
          </a:xfrm>
          <a:prstGeom prst="rect">
            <a:avLst/>
          </a:prstGeom>
        </p:spPr>
      </p:pic>
      <p:sp>
        <p:nvSpPr>
          <p:cNvPr id="7" name="Rectangle: Rounded Corners 6">
            <a:extLst>
              <a:ext uri="{FF2B5EF4-FFF2-40B4-BE49-F238E27FC236}">
                <a16:creationId xmlns:a16="http://schemas.microsoft.com/office/drawing/2014/main" id="{886BD965-C208-80D5-463A-A5E8B1244D20}"/>
              </a:ext>
            </a:extLst>
          </p:cNvPr>
          <p:cNvSpPr/>
          <p:nvPr/>
        </p:nvSpPr>
        <p:spPr>
          <a:xfrm>
            <a:off x="5154978" y="575563"/>
            <a:ext cx="3395897" cy="41709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AA18C34D-3F96-DC9E-D1A5-B825BAA73EB3}"/>
              </a:ext>
            </a:extLst>
          </p:cNvPr>
          <p:cNvPicPr>
            <a:picLocks noChangeAspect="1"/>
          </p:cNvPicPr>
          <p:nvPr/>
        </p:nvPicPr>
        <p:blipFill>
          <a:blip r:embed="rId2"/>
          <a:stretch>
            <a:fillRect/>
          </a:stretch>
        </p:blipFill>
        <p:spPr>
          <a:xfrm>
            <a:off x="5056266" y="358131"/>
            <a:ext cx="3630533" cy="3909070"/>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Beginning at the 6-month data collection time point, the Treating Investigator reported at the time of registration will be derived to the Previous Treating Investigator (</a:t>
            </a:r>
            <a:r>
              <a:rPr lang="en-US" sz="1600" i="1" dirty="0"/>
              <a:t>derived)</a:t>
            </a:r>
            <a:r>
              <a:rPr lang="en-US" sz="1600"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8" name="Rectangle: Rounded Corners 7">
            <a:extLst>
              <a:ext uri="{FF2B5EF4-FFF2-40B4-BE49-F238E27FC236}">
                <a16:creationId xmlns:a16="http://schemas.microsoft.com/office/drawing/2014/main" id="{9C584E75-A080-70DA-A2B1-59A631ED1480}"/>
              </a:ext>
            </a:extLst>
          </p:cNvPr>
          <p:cNvSpPr/>
          <p:nvPr/>
        </p:nvSpPr>
        <p:spPr>
          <a:xfrm>
            <a:off x="8269783" y="1240227"/>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a:stCxn id="9" idx="2"/>
          </p:cNvCxnSpPr>
          <p:nvPr/>
        </p:nvCxnSpPr>
        <p:spPr>
          <a:xfrm flipH="1">
            <a:off x="8053762" y="1562265"/>
            <a:ext cx="336298" cy="134881"/>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269783" y="1406936"/>
            <a:ext cx="240554" cy="1553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p:cNvCxnSpPr>
          <p:nvPr/>
        </p:nvCxnSpPr>
        <p:spPr>
          <a:xfrm rot="10800000" flipV="1">
            <a:off x="6738551" y="1326506"/>
            <a:ext cx="1480888" cy="584671"/>
          </a:xfrm>
          <a:prstGeom prst="bent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06379"/>
            <a:ext cx="4419601" cy="2850118"/>
          </a:xfrm>
        </p:spPr>
        <p:txBody>
          <a:bodyPr/>
          <a:lstStyle/>
          <a:p>
            <a:pPr>
              <a:spcAft>
                <a:spcPts val="1200"/>
              </a:spcAft>
            </a:pPr>
            <a:r>
              <a:rPr lang="en-US" sz="1600" dirty="0"/>
              <a:t>Answer “Has the site had any contact (excluding infusion-only visits) with the patient </a:t>
            </a:r>
            <a:r>
              <a:rPr lang="en-US" sz="1600" u="sng" dirty="0"/>
              <a:t>since the last </a:t>
            </a:r>
            <a:r>
              <a:rPr lang="en-US" sz="1600" dirty="0"/>
              <a:t>reporting period?</a:t>
            </a:r>
          </a:p>
          <a:p>
            <a:pPr marL="285750" indent="-285750">
              <a:spcAft>
                <a:spcPts val="1200"/>
              </a:spcAft>
              <a:buFont typeface="Arial" panose="020B0604020202020204" pitchFamily="34" charset="0"/>
              <a:buChar char="•"/>
            </a:pPr>
            <a:r>
              <a:rPr lang="en-US" sz="1600" dirty="0"/>
              <a:t>If Yes, complete a log line for </a:t>
            </a:r>
            <a:r>
              <a:rPr lang="en-US" sz="1600" i="1" dirty="0"/>
              <a:t>each</a:t>
            </a:r>
            <a:r>
              <a:rPr lang="en-US" sz="1600" dirty="0"/>
              <a:t> in-person clinic or telemedicine visit.</a:t>
            </a:r>
          </a:p>
          <a:p>
            <a:pPr marL="742950" lvl="1" indent="-285750">
              <a:spcAft>
                <a:spcPts val="1200"/>
              </a:spcAft>
              <a:buFont typeface="Arial" panose="020B0604020202020204" pitchFamily="34" charset="0"/>
              <a:buChar char="•"/>
            </a:pPr>
            <a:r>
              <a:rPr lang="en-US" sz="1600" dirty="0">
                <a:solidFill>
                  <a:schemeClr val="accent1"/>
                </a:solidFill>
              </a:rPr>
              <a:t>NOTE: Infusion-only visits do not need to be reported as a log line. Infusion visits are captured on the </a:t>
            </a:r>
            <a:r>
              <a:rPr lang="en-US" sz="1600" u="sng" dirty="0">
                <a:solidFill>
                  <a:schemeClr val="accent1"/>
                </a:solidFill>
              </a:rPr>
              <a:t>Novel Therapy</a:t>
            </a:r>
            <a:r>
              <a:rPr lang="en-US" sz="1600" dirty="0">
                <a:solidFill>
                  <a:schemeClr val="accent1"/>
                </a:solidFill>
              </a:rPr>
              <a:t> forms.</a:t>
            </a:r>
            <a:endParaRPr lang="en-US" sz="2800" dirty="0"/>
          </a:p>
          <a:p>
            <a:pPr marL="285750" indent="-285750">
              <a:spcAft>
                <a:spcPts val="1200"/>
              </a:spcAft>
              <a:buFont typeface="Arial" panose="020B0604020202020204" pitchFamily="34" charset="0"/>
              <a:buChar char="•"/>
            </a:pPr>
            <a:r>
              <a:rPr lang="en-US" sz="1600" dirty="0"/>
              <a:t>If No, indicate the reason.</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EDA417A6-D2FD-7F2F-8486-5DF41BD4AF46}"/>
              </a:ext>
            </a:extLst>
          </p:cNvPr>
          <p:cNvPicPr>
            <a:picLocks noChangeAspect="1"/>
          </p:cNvPicPr>
          <p:nvPr/>
        </p:nvPicPr>
        <p:blipFill>
          <a:blip r:embed="rId2"/>
          <a:stretch>
            <a:fillRect/>
          </a:stretch>
        </p:blipFill>
        <p:spPr>
          <a:xfrm>
            <a:off x="5140511" y="400911"/>
            <a:ext cx="3463199" cy="3208564"/>
          </a:xfrm>
          <a:prstGeom prst="rect">
            <a:avLst/>
          </a:prstGeom>
        </p:spPr>
      </p:pic>
      <p:sp>
        <p:nvSpPr>
          <p:cNvPr id="18" name="Oval 17">
            <a:extLst>
              <a:ext uri="{FF2B5EF4-FFF2-40B4-BE49-F238E27FC236}">
                <a16:creationId xmlns:a16="http://schemas.microsoft.com/office/drawing/2014/main" id="{ABCB62B1-00C6-9BAB-CB58-92FC334BA910}"/>
              </a:ext>
            </a:extLst>
          </p:cNvPr>
          <p:cNvSpPr/>
          <p:nvPr/>
        </p:nvSpPr>
        <p:spPr>
          <a:xfrm>
            <a:off x="8051659" y="543546"/>
            <a:ext cx="413886" cy="12512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AE7B3240-F22D-9CED-FD28-2335C074B5D5}"/>
              </a:ext>
            </a:extLst>
          </p:cNvPr>
          <p:cNvCxnSpPr>
            <a:cxnSpLocks/>
            <a:stCxn id="18" idx="6"/>
          </p:cNvCxnSpPr>
          <p:nvPr/>
        </p:nvCxnSpPr>
        <p:spPr>
          <a:xfrm>
            <a:off x="8465545" y="606110"/>
            <a:ext cx="151390" cy="2417827"/>
          </a:xfrm>
          <a:prstGeom prst="bentConnector2">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98959AA-544D-9265-E75D-D97A241FA731}"/>
              </a:ext>
            </a:extLst>
          </p:cNvPr>
          <p:cNvSpPr/>
          <p:nvPr/>
        </p:nvSpPr>
        <p:spPr>
          <a:xfrm>
            <a:off x="8051659" y="699045"/>
            <a:ext cx="413886" cy="125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D4E385-833F-8C20-5E13-E8C51291D385}"/>
              </a:ext>
            </a:extLst>
          </p:cNvPr>
          <p:cNvCxnSpPr>
            <a:cxnSpLocks/>
          </p:cNvCxnSpPr>
          <p:nvPr/>
        </p:nvCxnSpPr>
        <p:spPr>
          <a:xfrm flipH="1">
            <a:off x="5646821" y="739510"/>
            <a:ext cx="2404838" cy="2711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solidFill>
                  <a:schemeClr val="accent1"/>
                </a:solidFill>
              </a:rPr>
              <a:t>If the site has </a:t>
            </a:r>
            <a:r>
              <a:rPr lang="en-US" sz="1600" dirty="0"/>
              <a:t>been unable to contact the patient and the patient is considered lost to follow-up. p</a:t>
            </a:r>
            <a:r>
              <a:rPr lang="en-US" sz="1600" dirty="0">
                <a:solidFill>
                  <a:schemeClr val="accent1"/>
                </a:solidFill>
              </a:rPr>
              <a:t>lease use the Add Event feature to select and complete the </a:t>
            </a:r>
            <a:r>
              <a:rPr lang="en-US" sz="1600" u="sng" dirty="0">
                <a:solidFill>
                  <a:schemeClr val="accent1"/>
                </a:solidFill>
              </a:rPr>
              <a:t>Lost to Follow-up</a:t>
            </a:r>
            <a:r>
              <a:rPr lang="en-US" sz="1600" dirty="0">
                <a:solidFill>
                  <a:schemeClr val="accent1"/>
                </a:solidFill>
              </a:rPr>
              <a:t> form.</a:t>
            </a:r>
          </a:p>
          <a:p>
            <a:pPr>
              <a:spcAft>
                <a:spcPts val="1200"/>
              </a:spcAft>
            </a:pPr>
            <a:r>
              <a:rPr lang="en-US" sz="1600" dirty="0"/>
              <a:t>**</a:t>
            </a:r>
            <a:r>
              <a:rPr lang="en-US" sz="1600" b="1" dirty="0"/>
              <a:t>Refer to protocol section 11.8.2 for the definition of Lost to Follow-up.**</a:t>
            </a:r>
            <a:endParaRPr lang="en-US" sz="1600" dirty="0">
              <a:solidFill>
                <a:schemeClr val="accent1"/>
              </a:solidFill>
            </a:endParaRPr>
          </a:p>
          <a:p>
            <a:r>
              <a:rPr lang="en-US" sz="1600" dirty="0">
                <a:solidFill>
                  <a:schemeClr val="accent1"/>
                </a:solidFill>
              </a:rPr>
              <a:t>If it’s reported that there has been no contact and the Reason is “death/obituary notice”, the </a:t>
            </a:r>
            <a:r>
              <a:rPr lang="en-US" sz="1600" u="sng" dirty="0">
                <a:solidFill>
                  <a:schemeClr val="accent1"/>
                </a:solidFill>
              </a:rPr>
              <a:t>Death Detail</a:t>
            </a:r>
            <a:r>
              <a:rPr lang="en-US" sz="1600" dirty="0">
                <a:solidFill>
                  <a:schemeClr val="accent1"/>
                </a:solidFill>
              </a:rPr>
              <a:t> form will become visible and available for data entry at the Subject Level.</a:t>
            </a:r>
          </a:p>
          <a:p>
            <a:endParaRPr lang="en-US" dirty="0">
              <a:solidFill>
                <a:schemeClr val="accent1"/>
              </a:solidFill>
            </a:endParaRP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1E8D81C8-E882-CA1B-6D22-AC6990D32289}"/>
              </a:ext>
            </a:extLst>
          </p:cNvPr>
          <p:cNvPicPr>
            <a:picLocks noChangeAspect="1"/>
          </p:cNvPicPr>
          <p:nvPr/>
        </p:nvPicPr>
        <p:blipFill>
          <a:blip r:embed="rId2"/>
          <a:stretch>
            <a:fillRect/>
          </a:stretch>
        </p:blipFill>
        <p:spPr>
          <a:xfrm>
            <a:off x="5056266" y="358131"/>
            <a:ext cx="3630533" cy="3909070"/>
          </a:xfrm>
          <a:prstGeom prst="rect">
            <a:avLst/>
          </a:prstGeom>
        </p:spPr>
      </p:pic>
      <p:sp>
        <p:nvSpPr>
          <p:cNvPr id="2" name="Rectangle 1">
            <a:extLst>
              <a:ext uri="{FF2B5EF4-FFF2-40B4-BE49-F238E27FC236}">
                <a16:creationId xmlns:a16="http://schemas.microsoft.com/office/drawing/2014/main" id="{929890B6-9F9A-1C29-1909-36B240E0F539}"/>
              </a:ext>
            </a:extLst>
          </p:cNvPr>
          <p:cNvSpPr/>
          <p:nvPr/>
        </p:nvSpPr>
        <p:spPr>
          <a:xfrm>
            <a:off x="5097770" y="1844841"/>
            <a:ext cx="3548681" cy="115373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313AB-D3B0-D284-9DCC-BA88F8E3F8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59CCDA-6A6D-00BE-05C1-35B99D93829E}"/>
              </a:ext>
            </a:extLst>
          </p:cNvPr>
          <p:cNvSpPr>
            <a:spLocks noGrp="1"/>
          </p:cNvSpPr>
          <p:nvPr>
            <p:ph type="body" sz="quarter" idx="13"/>
          </p:nvPr>
        </p:nvSpPr>
        <p:spPr/>
        <p:txBody>
          <a:bodyPr/>
          <a:lstStyle/>
          <a:p>
            <a:r>
              <a:rPr lang="en-US" dirty="0"/>
              <a:t>Follow-up Folder</a:t>
            </a:r>
          </a:p>
          <a:p>
            <a:endParaRPr lang="en-US" dirty="0"/>
          </a:p>
        </p:txBody>
      </p:sp>
      <p:cxnSp>
        <p:nvCxnSpPr>
          <p:cNvPr id="6" name="Connector: Elbow 5">
            <a:extLst>
              <a:ext uri="{FF2B5EF4-FFF2-40B4-BE49-F238E27FC236}">
                <a16:creationId xmlns:a16="http://schemas.microsoft.com/office/drawing/2014/main" id="{71CF37C2-450E-F9E1-9664-3D0785D6C38F}"/>
              </a:ext>
            </a:extLst>
          </p:cNvPr>
          <p:cNvCxnSpPr>
            <a:cxnSpLocks/>
          </p:cNvCxnSpPr>
          <p:nvPr/>
        </p:nvCxnSpPr>
        <p:spPr>
          <a:xfrm>
            <a:off x="6162248" y="2324615"/>
            <a:ext cx="762804" cy="54039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782870E-6FB7-3917-8AB1-BBB6F3F63C15}"/>
              </a:ext>
            </a:extLst>
          </p:cNvPr>
          <p:cNvPicPr>
            <a:picLocks noChangeAspect="1"/>
          </p:cNvPicPr>
          <p:nvPr/>
        </p:nvPicPr>
        <p:blipFill>
          <a:blip r:embed="rId2"/>
          <a:stretch>
            <a:fillRect/>
          </a:stretch>
        </p:blipFill>
        <p:spPr>
          <a:xfrm>
            <a:off x="3898451" y="1124847"/>
            <a:ext cx="2263797" cy="2310299"/>
          </a:xfrm>
          <a:prstGeom prst="rect">
            <a:avLst/>
          </a:prstGeom>
          <a:ln>
            <a:solidFill>
              <a:srgbClr val="002060"/>
            </a:solidFill>
          </a:ln>
        </p:spPr>
      </p:pic>
      <p:pic>
        <p:nvPicPr>
          <p:cNvPr id="15" name="Picture 14">
            <a:extLst>
              <a:ext uri="{FF2B5EF4-FFF2-40B4-BE49-F238E27FC236}">
                <a16:creationId xmlns:a16="http://schemas.microsoft.com/office/drawing/2014/main" id="{E004EF5D-1E43-384F-2975-38D2981EAE90}"/>
              </a:ext>
            </a:extLst>
          </p:cNvPr>
          <p:cNvPicPr>
            <a:picLocks noChangeAspect="1"/>
          </p:cNvPicPr>
          <p:nvPr/>
        </p:nvPicPr>
        <p:blipFill>
          <a:blip r:embed="rId3"/>
          <a:stretch>
            <a:fillRect/>
          </a:stretch>
        </p:blipFill>
        <p:spPr>
          <a:xfrm>
            <a:off x="6925052" y="438402"/>
            <a:ext cx="1819529" cy="3772426"/>
          </a:xfrm>
          <a:prstGeom prst="rect">
            <a:avLst/>
          </a:prstGeom>
          <a:ln>
            <a:solidFill>
              <a:srgbClr val="002060"/>
            </a:solidFill>
          </a:ln>
        </p:spPr>
      </p:pic>
      <p:sp>
        <p:nvSpPr>
          <p:cNvPr id="16" name="TextBox 15">
            <a:extLst>
              <a:ext uri="{FF2B5EF4-FFF2-40B4-BE49-F238E27FC236}">
                <a16:creationId xmlns:a16="http://schemas.microsoft.com/office/drawing/2014/main" id="{3AE1F38B-BE9A-7CB1-30E3-94F1155DBFE4}"/>
              </a:ext>
            </a:extLst>
          </p:cNvPr>
          <p:cNvSpPr txBox="1"/>
          <p:nvPr/>
        </p:nvSpPr>
        <p:spPr>
          <a:xfrm>
            <a:off x="457199" y="1124847"/>
            <a:ext cx="3216877" cy="1754326"/>
          </a:xfrm>
          <a:prstGeom prst="rect">
            <a:avLst/>
          </a:prstGeom>
          <a:noFill/>
        </p:spPr>
        <p:txBody>
          <a:bodyPr wrap="square" rtlCol="0">
            <a:spAutoFit/>
          </a:bodyPr>
          <a:lstStyle/>
          <a:p>
            <a:r>
              <a:rPr lang="en-US" dirty="0">
                <a:solidFill>
                  <a:schemeClr val="accent1"/>
                </a:solidFill>
              </a:rPr>
              <a:t>Once the </a:t>
            </a:r>
            <a:r>
              <a:rPr lang="en-US" u="sng" dirty="0">
                <a:solidFill>
                  <a:schemeClr val="accent1"/>
                </a:solidFill>
              </a:rPr>
              <a:t>Follow-up Reporting Period and Patient Status</a:t>
            </a:r>
            <a:r>
              <a:rPr lang="en-US" dirty="0">
                <a:solidFill>
                  <a:schemeClr val="accent1"/>
                </a:solidFill>
              </a:rPr>
              <a:t> form is completed and saved, the remaining follow-up forms will populate within the folder.</a:t>
            </a:r>
          </a:p>
        </p:txBody>
      </p:sp>
    </p:spTree>
    <p:extLst>
      <p:ext uri="{BB962C8B-B14F-4D97-AF65-F5344CB8AC3E}">
        <p14:creationId xmlns:p14="http://schemas.microsoft.com/office/powerpoint/2010/main" val="28818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C45B4C-84EC-AF35-4085-BB9F553EDC56}"/>
              </a:ext>
            </a:extLst>
          </p:cNvPr>
          <p:cNvPicPr>
            <a:picLocks noChangeAspect="1"/>
          </p:cNvPicPr>
          <p:nvPr/>
        </p:nvPicPr>
        <p:blipFill>
          <a:blip r:embed="rId2"/>
          <a:stretch>
            <a:fillRect/>
          </a:stretch>
        </p:blipFill>
        <p:spPr>
          <a:xfrm>
            <a:off x="6912813" y="2492347"/>
            <a:ext cx="1232504" cy="2011942"/>
          </a:xfrm>
          <a:prstGeom prst="rect">
            <a:avLst/>
          </a:prstGeom>
          <a:ln>
            <a:solidFill>
              <a:schemeClr val="accent1"/>
            </a:solidFill>
          </a:ln>
        </p:spPr>
      </p:pic>
      <p:pic>
        <p:nvPicPr>
          <p:cNvPr id="10" name="Picture 9">
            <a:extLst>
              <a:ext uri="{FF2B5EF4-FFF2-40B4-BE49-F238E27FC236}">
                <a16:creationId xmlns:a16="http://schemas.microsoft.com/office/drawing/2014/main" id="{A1FE41EB-43D8-98AE-1ACB-B07251006306}"/>
              </a:ext>
            </a:extLst>
          </p:cNvPr>
          <p:cNvPicPr>
            <a:picLocks noChangeAspect="1"/>
          </p:cNvPicPr>
          <p:nvPr/>
        </p:nvPicPr>
        <p:blipFill>
          <a:blip r:embed="rId2"/>
          <a:stretch>
            <a:fillRect/>
          </a:stretch>
        </p:blipFill>
        <p:spPr>
          <a:xfrm>
            <a:off x="4756010" y="2492347"/>
            <a:ext cx="1232504" cy="2011942"/>
          </a:xfrm>
          <a:prstGeom prst="rect">
            <a:avLst/>
          </a:prstGeom>
          <a:ln>
            <a:solidFill>
              <a:schemeClr val="accent1"/>
            </a:solidFill>
          </a:ln>
        </p:spPr>
      </p:pic>
      <p:pic>
        <p:nvPicPr>
          <p:cNvPr id="11" name="Picture 10">
            <a:extLst>
              <a:ext uri="{FF2B5EF4-FFF2-40B4-BE49-F238E27FC236}">
                <a16:creationId xmlns:a16="http://schemas.microsoft.com/office/drawing/2014/main" id="{F1804F89-406D-0989-8FA0-937BB8705535}"/>
              </a:ext>
            </a:extLst>
          </p:cNvPr>
          <p:cNvPicPr>
            <a:picLocks noChangeAspect="1"/>
          </p:cNvPicPr>
          <p:nvPr/>
        </p:nvPicPr>
        <p:blipFill>
          <a:blip r:embed="rId2"/>
          <a:stretch>
            <a:fillRect/>
          </a:stretch>
        </p:blipFill>
        <p:spPr>
          <a:xfrm>
            <a:off x="2615449" y="2492347"/>
            <a:ext cx="1232504" cy="2011942"/>
          </a:xfrm>
          <a:prstGeom prst="rect">
            <a:avLst/>
          </a:prstGeom>
          <a:ln>
            <a:solidFill>
              <a:schemeClr val="accent1"/>
            </a:solidFill>
          </a:ln>
        </p:spPr>
      </p:pic>
      <p:pic>
        <p:nvPicPr>
          <p:cNvPr id="8" name="Picture 7">
            <a:extLst>
              <a:ext uri="{FF2B5EF4-FFF2-40B4-BE49-F238E27FC236}">
                <a16:creationId xmlns:a16="http://schemas.microsoft.com/office/drawing/2014/main" id="{18686A3A-41D9-BA68-B2B3-27E1427120A9}"/>
              </a:ext>
            </a:extLst>
          </p:cNvPr>
          <p:cNvPicPr>
            <a:picLocks noChangeAspect="1"/>
          </p:cNvPicPr>
          <p:nvPr/>
        </p:nvPicPr>
        <p:blipFill>
          <a:blip r:embed="rId2"/>
          <a:stretch>
            <a:fillRect/>
          </a:stretch>
        </p:blipFill>
        <p:spPr>
          <a:xfrm>
            <a:off x="469956" y="2492347"/>
            <a:ext cx="1232504" cy="2011942"/>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FAEF8FC3-E7E3-F4B0-C8FB-672CB430A685}"/>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3" name="Rectangle: Rounded Corners 32">
            <a:extLst>
              <a:ext uri="{FF2B5EF4-FFF2-40B4-BE49-F238E27FC236}">
                <a16:creationId xmlns:a16="http://schemas.microsoft.com/office/drawing/2014/main" id="{515BC2CB-D743-924B-0B94-6361EC469FE7}"/>
              </a:ext>
            </a:extLst>
          </p:cNvPr>
          <p:cNvSpPr/>
          <p:nvPr/>
        </p:nvSpPr>
        <p:spPr>
          <a:xfrm>
            <a:off x="486140" y="2636456"/>
            <a:ext cx="1215227" cy="1515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BB2BA6D-138F-7972-0D69-7B311CBA97ED}"/>
              </a:ext>
            </a:extLst>
          </p:cNvPr>
          <p:cNvSpPr/>
          <p:nvPr/>
        </p:nvSpPr>
        <p:spPr>
          <a:xfrm>
            <a:off x="4767320" y="2838548"/>
            <a:ext cx="1221194" cy="98831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AE98323-3470-7045-D6CB-26107E65A8E6}"/>
              </a:ext>
            </a:extLst>
          </p:cNvPr>
          <p:cNvSpPr/>
          <p:nvPr/>
        </p:nvSpPr>
        <p:spPr>
          <a:xfrm>
            <a:off x="6928997" y="3810678"/>
            <a:ext cx="1221194" cy="6774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7656817-C64A-A1B2-8491-83C1DCE903A7}"/>
              </a:ext>
            </a:extLst>
          </p:cNvPr>
          <p:cNvSpPr/>
          <p:nvPr/>
        </p:nvSpPr>
        <p:spPr>
          <a:xfrm>
            <a:off x="2636143" y="2725549"/>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DEC2-269E-2EB5-509C-5DA68E88B2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128112-7FCE-88FD-73DA-D5BD844970EB}"/>
              </a:ext>
            </a:extLst>
          </p:cNvPr>
          <p:cNvSpPr>
            <a:spLocks noGrp="1"/>
          </p:cNvSpPr>
          <p:nvPr>
            <p:ph type="body" sz="quarter" idx="13"/>
          </p:nvPr>
        </p:nvSpPr>
        <p:spPr>
          <a:xfrm>
            <a:off x="457200" y="307976"/>
            <a:ext cx="4419600" cy="312809"/>
          </a:xfrm>
        </p:spPr>
        <p:txBody>
          <a:bodyPr/>
          <a:lstStyle/>
          <a:p>
            <a:r>
              <a:rPr lang="en-US" dirty="0"/>
              <a:t>Follow-up Folder</a:t>
            </a:r>
          </a:p>
          <a:p>
            <a:endParaRPr lang="en-US" dirty="0"/>
          </a:p>
        </p:txBody>
      </p:sp>
      <p:sp>
        <p:nvSpPr>
          <p:cNvPr id="16" name="TextBox 15">
            <a:extLst>
              <a:ext uri="{FF2B5EF4-FFF2-40B4-BE49-F238E27FC236}">
                <a16:creationId xmlns:a16="http://schemas.microsoft.com/office/drawing/2014/main" id="{153F7211-CF76-ABB1-01F6-DA9AF446E82A}"/>
              </a:ext>
            </a:extLst>
          </p:cNvPr>
          <p:cNvSpPr txBox="1"/>
          <p:nvPr/>
        </p:nvSpPr>
        <p:spPr>
          <a:xfrm>
            <a:off x="364921" y="909756"/>
            <a:ext cx="8384796" cy="3323987"/>
          </a:xfrm>
          <a:prstGeom prst="rect">
            <a:avLst/>
          </a:prstGeom>
          <a:noFill/>
        </p:spPr>
        <p:txBody>
          <a:bodyPr wrap="square" rtlCol="0">
            <a:spAutoFit/>
          </a:bodyPr>
          <a:lstStyle/>
          <a:p>
            <a:pPr>
              <a:spcAft>
                <a:spcPts val="1200"/>
              </a:spcAft>
            </a:pPr>
            <a:r>
              <a:rPr lang="en-US" sz="2000" dirty="0">
                <a:solidFill>
                  <a:schemeClr val="accent1"/>
                </a:solidFill>
              </a:rPr>
              <a:t>The majority of the Follow-up forms are the same as those in the Baseline folder – just with “Follow-up” rather than “Baseline” in the title.</a:t>
            </a:r>
          </a:p>
          <a:p>
            <a:pPr>
              <a:spcAft>
                <a:spcPts val="1200"/>
              </a:spcAft>
            </a:pPr>
            <a:r>
              <a:rPr lang="en-US" sz="2000" dirty="0">
                <a:solidFill>
                  <a:schemeClr val="accent1"/>
                </a:solidFill>
              </a:rPr>
              <a:t>Follow-up forms should always be completed in relation to the appropriate Follow-up data collection reporting period.</a:t>
            </a:r>
          </a:p>
          <a:p>
            <a:pPr>
              <a:spcAft>
                <a:spcPts val="1200"/>
              </a:spcAft>
            </a:pPr>
            <a:r>
              <a:rPr lang="en-US" sz="2000" b="1" dirty="0">
                <a:solidFill>
                  <a:schemeClr val="accent1"/>
                </a:solidFill>
              </a:rPr>
              <a:t>NOTE: Only those forms which are only in Follow-up or different from their Baseline counterparts will be discussed in this section.</a:t>
            </a:r>
          </a:p>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p:txBody>
      </p:sp>
    </p:spTree>
    <p:extLst>
      <p:ext uri="{BB962C8B-B14F-4D97-AF65-F5344CB8AC3E}">
        <p14:creationId xmlns:p14="http://schemas.microsoft.com/office/powerpoint/2010/main" val="14586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8B39B903-3D55-2927-A581-FD930650E2EE}"/>
              </a:ext>
            </a:extLst>
          </p:cNvPr>
          <p:cNvPicPr>
            <a:picLocks noChangeAspect="1"/>
          </p:cNvPicPr>
          <p:nvPr/>
        </p:nvPicPr>
        <p:blipFill>
          <a:blip r:embed="rId2"/>
          <a:stretch>
            <a:fillRect/>
          </a:stretch>
        </p:blipFill>
        <p:spPr>
          <a:xfrm>
            <a:off x="5086354" y="334737"/>
            <a:ext cx="3600446" cy="3755569"/>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Follow-up Conditions and Medications Assessment</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534886"/>
            <a:ext cx="4419601" cy="2800578"/>
          </a:xfrm>
        </p:spPr>
        <p:txBody>
          <a:bodyPr/>
          <a:lstStyle/>
          <a:p>
            <a:r>
              <a:rPr lang="en-US" sz="1800" dirty="0"/>
              <a:t>Complete this form in its entirety and for each Yes response, follow the instructions indicated under the question.</a:t>
            </a:r>
          </a:p>
          <a:p>
            <a:endParaRPr lang="en-US" sz="1600" dirty="0"/>
          </a:p>
        </p:txBody>
      </p:sp>
      <p:sp>
        <p:nvSpPr>
          <p:cNvPr id="5" name="Star: 5 Points 4">
            <a:extLst>
              <a:ext uri="{FF2B5EF4-FFF2-40B4-BE49-F238E27FC236}">
                <a16:creationId xmlns:a16="http://schemas.microsoft.com/office/drawing/2014/main" id="{C5B0B84F-E4CB-487B-0E34-42100C857CCF}"/>
              </a:ext>
            </a:extLst>
          </p:cNvPr>
          <p:cNvSpPr/>
          <p:nvPr/>
        </p:nvSpPr>
        <p:spPr>
          <a:xfrm>
            <a:off x="5064328" y="762276"/>
            <a:ext cx="130629" cy="13062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4E4D6B-F95E-CB32-B46E-1C24609E9DAD}"/>
              </a:ext>
            </a:extLst>
          </p:cNvPr>
          <p:cNvCxnSpPr>
            <a:cxnSpLocks/>
          </p:cNvCxnSpPr>
          <p:nvPr/>
        </p:nvCxnSpPr>
        <p:spPr>
          <a:xfrm flipH="1">
            <a:off x="7575259" y="853168"/>
            <a:ext cx="699956" cy="30451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445962"/>
          </a:xfrm>
        </p:spPr>
        <p:txBody>
          <a:bodyPr/>
          <a:lstStyle/>
          <a:p>
            <a:pPr>
              <a:spcAft>
                <a:spcPts val="1200"/>
              </a:spcAft>
            </a:pPr>
            <a:r>
              <a:rPr lang="en-US" dirty="0"/>
              <a:t>Any concurrent studies to which the patient enrolled to previously and were indicated as ongoing, will automatically be pulled forward into this form. Update the log line for </a:t>
            </a:r>
            <a:r>
              <a:rPr lang="en-US" i="1" dirty="0"/>
              <a:t>each</a:t>
            </a:r>
            <a:r>
              <a:rPr lang="en-US" dirty="0"/>
              <a:t> study pulled in.</a:t>
            </a:r>
          </a:p>
          <a:p>
            <a:pPr>
              <a:spcAft>
                <a:spcPts val="1200"/>
              </a:spcAft>
            </a:pPr>
            <a:r>
              <a:rPr lang="en-US" dirty="0"/>
              <a:t>If the patient </a:t>
            </a:r>
            <a:r>
              <a:rPr lang="en-US" i="1" dirty="0"/>
              <a:t>newly</a:t>
            </a:r>
            <a:r>
              <a:rPr lang="en-US" dirty="0"/>
              <a:t> enrolled to a study, use the “Add a new Log Line” feature and complete a log line for each new study.</a:t>
            </a:r>
          </a:p>
          <a:p>
            <a:pPr>
              <a:spcAft>
                <a:spcPts val="1200"/>
              </a:spcAft>
            </a:pPr>
            <a:r>
              <a:rPr lang="en-US" sz="1400" dirty="0"/>
              <a:t>Do NOT report ALZ-NET as a concurrent study.</a:t>
            </a:r>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444709"/>
            <a:ext cx="8229601" cy="2150597"/>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1493" y="2529740"/>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4"/>
              <a:stretch>
                <a:fillRect/>
              </a:stretch>
            </p:blipFill>
            <p:spPr>
              <a:xfrm>
                <a:off x="755493" y="2457740"/>
                <a:ext cx="561960" cy="159120"/>
              </a:xfrm>
              <a:prstGeom prst="rect">
                <a:avLst/>
              </a:prstGeom>
            </p:spPr>
          </p:pic>
        </mc:Fallback>
      </mc:AlternateContent>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8"/>
            <a:ext cx="4419601" cy="3098935"/>
          </a:xfrm>
        </p:spPr>
        <p:txBody>
          <a:bodyPr/>
          <a:lstStyle/>
          <a:p>
            <a:pPr>
              <a:spcAft>
                <a:spcPts val="1200"/>
              </a:spcAft>
            </a:pPr>
            <a:r>
              <a:rPr lang="en-US" dirty="0"/>
              <a:t>If previously reported “Ongoing” studies are </a:t>
            </a:r>
            <a:r>
              <a:rPr lang="en-US" u="sng" dirty="0"/>
              <a:t>not</a:t>
            </a:r>
            <a:r>
              <a:rPr lang="en-US" dirty="0"/>
              <a:t> being ‘pulled forward’, please do the following:</a:t>
            </a:r>
          </a:p>
          <a:p>
            <a:pPr>
              <a:spcAft>
                <a:spcPts val="1200"/>
              </a:spcAft>
            </a:pPr>
            <a:r>
              <a:rPr lang="en-US" dirty="0"/>
              <a:t>On the corresponding </a:t>
            </a:r>
            <a:r>
              <a:rPr lang="en-US" u="sng" dirty="0"/>
              <a:t>Follow-up Reporting Period and Patient Status</a:t>
            </a:r>
            <a:r>
              <a:rPr lang="en-US" dirty="0"/>
              <a:t> form, ‘toggle’ the answer to this question.</a:t>
            </a:r>
          </a:p>
          <a:p>
            <a:pPr>
              <a:spcAft>
                <a:spcPts val="1200"/>
              </a:spcAft>
            </a:pPr>
            <a:r>
              <a:rPr lang="en-US" dirty="0"/>
              <a:t>That is, if you originally entered No, change the answer to Yes and hit Save. Then, change the answer back to No and hit Save.</a:t>
            </a:r>
          </a:p>
          <a:p>
            <a:pPr>
              <a:spcAft>
                <a:spcPts val="1200"/>
              </a:spcAft>
            </a:pPr>
            <a:r>
              <a:rPr lang="en-US" dirty="0"/>
              <a:t>This should ‘trigger’ the programming and the Ongoing studies will be ‘pulled forward’ into the current </a:t>
            </a:r>
            <a:r>
              <a:rPr lang="en-US" u="sng" dirty="0"/>
              <a:t>Follow-up Concurrent Study Enrollment</a:t>
            </a:r>
            <a:r>
              <a:rPr lang="en-US" dirty="0"/>
              <a:t> form. </a:t>
            </a:r>
          </a:p>
          <a:p>
            <a:endParaRPr lang="en-US" sz="1600" dirty="0">
              <a:effectLst/>
              <a:ea typeface="Calibri" panose="020F0502020204030204" pitchFamily="34" charset="0"/>
            </a:endParaRPr>
          </a:p>
        </p:txBody>
      </p:sp>
      <p:sp>
        <p:nvSpPr>
          <p:cNvPr id="13" name="Picture Placeholder 12">
            <a:extLst>
              <a:ext uri="{FF2B5EF4-FFF2-40B4-BE49-F238E27FC236}">
                <a16:creationId xmlns:a16="http://schemas.microsoft.com/office/drawing/2014/main" id="{DD5DCF36-A226-D748-F7F9-3F70D90E3390}"/>
              </a:ext>
            </a:extLst>
          </p:cNvPr>
          <p:cNvSpPr>
            <a:spLocks noGrp="1"/>
          </p:cNvSpPr>
          <p:nvPr>
            <p:ph type="pic" sz="quarter" idx="15"/>
          </p:nvPr>
        </p:nvSpPr>
        <p:spPr>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150160EE-7AC3-30B4-A06D-E3B140AF4FCB}"/>
              </a:ext>
            </a:extLst>
          </p:cNvPr>
          <p:cNvPicPr>
            <a:picLocks noChangeAspect="1"/>
          </p:cNvPicPr>
          <p:nvPr/>
        </p:nvPicPr>
        <p:blipFill>
          <a:blip r:embed="rId3"/>
          <a:stretch>
            <a:fillRect/>
          </a:stretch>
        </p:blipFill>
        <p:spPr>
          <a:xfrm>
            <a:off x="5130265" y="401480"/>
            <a:ext cx="3444918" cy="3840480"/>
          </a:xfrm>
          <a:prstGeom prst="rect">
            <a:avLst/>
          </a:prstGeom>
        </p:spPr>
      </p:pic>
      <p:sp>
        <p:nvSpPr>
          <p:cNvPr id="2" name="Rectangle: Rounded Corners 1">
            <a:extLst>
              <a:ext uri="{FF2B5EF4-FFF2-40B4-BE49-F238E27FC236}">
                <a16:creationId xmlns:a16="http://schemas.microsoft.com/office/drawing/2014/main" id="{D43CC40B-77CB-1AB7-3D3A-235E8377C6EC}"/>
              </a:ext>
            </a:extLst>
          </p:cNvPr>
          <p:cNvSpPr/>
          <p:nvPr/>
        </p:nvSpPr>
        <p:spPr>
          <a:xfrm>
            <a:off x="5130265" y="1928813"/>
            <a:ext cx="2970748"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B90A0-B71A-7113-8EC4-E0F03BB10C83}"/>
              </a:ext>
            </a:extLst>
          </p:cNvPr>
          <p:cNvCxnSpPr>
            <a:cxnSpLocks/>
          </p:cNvCxnSpPr>
          <p:nvPr/>
        </p:nvCxnSpPr>
        <p:spPr>
          <a:xfrm flipV="1">
            <a:off x="4876800" y="2183027"/>
            <a:ext cx="253465" cy="1172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979906"/>
          </a:xfrm>
        </p:spPr>
        <p:txBody>
          <a:bodyPr/>
          <a:lstStyle/>
          <a:p>
            <a:pPr>
              <a:spcAft>
                <a:spcPts val="1200"/>
              </a:spcAft>
            </a:pPr>
            <a:r>
              <a:rPr lang="en-US" sz="1800" dirty="0"/>
              <a:t>This form asks about any </a:t>
            </a:r>
            <a:r>
              <a:rPr lang="en-US" sz="1800" i="1" dirty="0"/>
              <a:t>changes</a:t>
            </a:r>
            <a:r>
              <a:rPr lang="en-US" sz="1800" dirty="0"/>
              <a:t> since the last reporting period. For accurate reporting, compare to how the </a:t>
            </a:r>
            <a:r>
              <a:rPr lang="en-US" sz="1800" u="sng" dirty="0"/>
              <a:t>Lifestyle Data</a:t>
            </a:r>
            <a:r>
              <a:rPr lang="en-US" sz="1800" dirty="0"/>
              <a:t> form was completed during the previous reporting period.</a:t>
            </a:r>
          </a:p>
          <a:p>
            <a:pPr>
              <a:spcAft>
                <a:spcPts val="1200"/>
              </a:spcAft>
            </a:pPr>
            <a:r>
              <a:rPr lang="en-US" sz="1800" dirty="0"/>
              <a:t>If the first question is answered Yes, complete the rest of the form. </a:t>
            </a:r>
          </a:p>
          <a:p>
            <a:pPr>
              <a:spcAft>
                <a:spcPts val="1200"/>
              </a:spcAft>
            </a:pPr>
            <a:r>
              <a:rPr lang="en-US" sz="18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7" name="Rectangle: Rounded Corners 6">
            <a:extLst>
              <a:ext uri="{FF2B5EF4-FFF2-40B4-BE49-F238E27FC236}">
                <a16:creationId xmlns:a16="http://schemas.microsoft.com/office/drawing/2014/main" id="{AF0C4749-9AE3-D95A-996C-1D2B25E2F537}"/>
              </a:ext>
            </a:extLst>
          </p:cNvPr>
          <p:cNvSpPr/>
          <p:nvPr/>
        </p:nvSpPr>
        <p:spPr>
          <a:xfrm>
            <a:off x="8162488" y="1174459"/>
            <a:ext cx="360727" cy="3439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C899E8-0829-C4F1-65EC-63C8DE64C9F6}"/>
              </a:ext>
            </a:extLst>
          </p:cNvPr>
          <p:cNvSpPr/>
          <p:nvPr/>
        </p:nvSpPr>
        <p:spPr>
          <a:xfrm>
            <a:off x="5168670" y="1518407"/>
            <a:ext cx="1928416" cy="37330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C64C844-96D9-D347-2D25-F091AA35ECE0}"/>
              </a:ext>
            </a:extLst>
          </p:cNvPr>
          <p:cNvCxnSpPr>
            <a:stCxn id="7" idx="1"/>
            <a:endCxn id="9" idx="3"/>
          </p:cNvCxnSpPr>
          <p:nvPr/>
        </p:nvCxnSpPr>
        <p:spPr>
          <a:xfrm flipH="1">
            <a:off x="7097086" y="1346433"/>
            <a:ext cx="1065402" cy="35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D12734-B6B3-A6FD-C7C0-E268C4118FC7}"/>
              </a:ext>
            </a:extLst>
          </p:cNvPr>
          <p:cNvCxnSpPr/>
          <p:nvPr/>
        </p:nvCxnSpPr>
        <p:spPr>
          <a:xfrm>
            <a:off x="5318620" y="808036"/>
            <a:ext cx="13674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800" dirty="0"/>
              <a:t>Complete this form in its entirety. </a:t>
            </a:r>
          </a:p>
          <a:p>
            <a:pPr>
              <a:spcAft>
                <a:spcPts val="1200"/>
              </a:spcAft>
            </a:pPr>
            <a:r>
              <a:rPr lang="en-US" sz="1800" dirty="0"/>
              <a:t>Note that the timeframe is the patient’s </a:t>
            </a:r>
            <a:r>
              <a:rPr lang="en-US" sz="1800" i="1" dirty="0"/>
              <a:t>most recent </a:t>
            </a:r>
            <a:r>
              <a:rPr lang="en-US" sz="1800" dirty="0"/>
              <a:t>clinical evaluation.</a:t>
            </a:r>
          </a:p>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new </a:t>
            </a:r>
            <a:r>
              <a:rPr lang="en-US" sz="1600" u="sng" dirty="0">
                <a:solidFill>
                  <a:schemeClr val="accent1"/>
                </a:solidFill>
              </a:rPr>
              <a:t>Diagnostic Testing</a:t>
            </a:r>
            <a:r>
              <a:rPr lang="en-US" sz="1600" dirty="0">
                <a:solidFill>
                  <a:schemeClr val="accent1"/>
                </a:solidFill>
              </a:rPr>
              <a:t> form located at the Subject level.</a:t>
            </a:r>
          </a:p>
          <a:p>
            <a:pPr>
              <a:spcAft>
                <a:spcPts val="1200"/>
              </a:spcAft>
            </a:pPr>
            <a:endParaRPr lang="en-US" sz="1600" dirty="0"/>
          </a:p>
        </p:txBody>
      </p:sp>
      <p:pic>
        <p:nvPicPr>
          <p:cNvPr id="6" name="Picture 5">
            <a:extLst>
              <a:ext uri="{FF2B5EF4-FFF2-40B4-BE49-F238E27FC236}">
                <a16:creationId xmlns:a16="http://schemas.microsoft.com/office/drawing/2014/main" id="{A59BEFBB-C8DF-6CCC-87FA-1E5FD17563D8}"/>
              </a:ext>
            </a:extLst>
          </p:cNvPr>
          <p:cNvPicPr>
            <a:picLocks noChangeAspect="1"/>
          </p:cNvPicPr>
          <p:nvPr/>
        </p:nvPicPr>
        <p:blipFill>
          <a:blip r:embed="rId2"/>
          <a:stretch>
            <a:fillRect/>
          </a:stretch>
        </p:blipFill>
        <p:spPr>
          <a:xfrm>
            <a:off x="5057422" y="307975"/>
            <a:ext cx="3622400" cy="3693574"/>
          </a:xfrm>
          <a:prstGeom prst="rect">
            <a:avLst/>
          </a:prstGeom>
          <a:ln>
            <a:noFill/>
          </a:ln>
        </p:spPr>
      </p:pic>
      <p:cxnSp>
        <p:nvCxnSpPr>
          <p:cNvPr id="10" name="Straight Connector 9">
            <a:extLst>
              <a:ext uri="{FF2B5EF4-FFF2-40B4-BE49-F238E27FC236}">
                <a16:creationId xmlns:a16="http://schemas.microsoft.com/office/drawing/2014/main" id="{8B6EBC06-5BC8-FC0A-C5E2-13FB9A467A8C}"/>
              </a:ext>
            </a:extLst>
          </p:cNvPr>
          <p:cNvCxnSpPr>
            <a:cxnSpLocks/>
          </p:cNvCxnSpPr>
          <p:nvPr/>
        </p:nvCxnSpPr>
        <p:spPr>
          <a:xfrm>
            <a:off x="6501468" y="789357"/>
            <a:ext cx="32717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a:cxnSpLocks/>
          </p:cNvCxnSpPr>
          <p:nvPr/>
        </p:nvCxnSpPr>
        <p:spPr>
          <a:xfrm>
            <a:off x="5164348" y="872746"/>
            <a:ext cx="4730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3874C8E-90F6-058D-678C-6F03AE376CFE}"/>
              </a:ext>
            </a:extLst>
          </p:cNvPr>
          <p:cNvSpPr/>
          <p:nvPr/>
        </p:nvSpPr>
        <p:spPr>
          <a:xfrm>
            <a:off x="5057422" y="3331030"/>
            <a:ext cx="3629377" cy="7837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79AD8C9-7E1A-350A-98FF-E51A5E045AEF}"/>
              </a:ext>
            </a:extLst>
          </p:cNvPr>
          <p:cNvCxnSpPr>
            <a:cxnSpLocks/>
            <a:endCxn id="15" idx="1"/>
          </p:cNvCxnSpPr>
          <p:nvPr/>
        </p:nvCxnSpPr>
        <p:spPr>
          <a:xfrm>
            <a:off x="3758268" y="2939145"/>
            <a:ext cx="1299154" cy="783771"/>
          </a:xfrm>
          <a:prstGeom prst="bentConnector3">
            <a:avLst>
              <a:gd name="adj1" fmla="val 9003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pic>
        <p:nvPicPr>
          <p:cNvPr id="5" name="Picture 4">
            <a:extLst>
              <a:ext uri="{FF2B5EF4-FFF2-40B4-BE49-F238E27FC236}">
                <a16:creationId xmlns:a16="http://schemas.microsoft.com/office/drawing/2014/main" id="{C4D7BF29-C9B3-BF23-4214-382BA8867ED0}"/>
              </a:ext>
            </a:extLst>
          </p:cNvPr>
          <p:cNvPicPr>
            <a:picLocks noChangeAspect="1"/>
          </p:cNvPicPr>
          <p:nvPr/>
        </p:nvPicPr>
        <p:blipFill>
          <a:blip r:embed="rId2"/>
          <a:stretch>
            <a:fillRect/>
          </a:stretch>
        </p:blipFill>
        <p:spPr>
          <a:xfrm>
            <a:off x="5104175" y="342107"/>
            <a:ext cx="3552348" cy="3959225"/>
          </a:xfrm>
          <a:prstGeom prst="rect">
            <a:avLst/>
          </a:prstGeom>
        </p:spPr>
      </p:pic>
      <p:sp>
        <p:nvSpPr>
          <p:cNvPr id="11" name="Rectangle: Rounded Corners 10">
            <a:extLst>
              <a:ext uri="{FF2B5EF4-FFF2-40B4-BE49-F238E27FC236}">
                <a16:creationId xmlns:a16="http://schemas.microsoft.com/office/drawing/2014/main" id="{3F35B768-0054-15AF-68A8-2CDA3E39A6FF}"/>
              </a:ext>
            </a:extLst>
          </p:cNvPr>
          <p:cNvSpPr/>
          <p:nvPr/>
        </p:nvSpPr>
        <p:spPr>
          <a:xfrm>
            <a:off x="8417857" y="1522268"/>
            <a:ext cx="213952" cy="89141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60914EDC-8C38-9C18-9A49-7B5CA1880AE7}"/>
              </a:ext>
            </a:extLst>
          </p:cNvPr>
          <p:cNvCxnSpPr>
            <a:cxnSpLocks/>
            <a:endCxn id="11" idx="1"/>
          </p:cNvCxnSpPr>
          <p:nvPr/>
        </p:nvCxnSpPr>
        <p:spPr>
          <a:xfrm rot="16200000" flipH="1">
            <a:off x="7900713" y="1450833"/>
            <a:ext cx="770606" cy="2636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8F5EA9-4093-A265-88CB-2429A5423019}"/>
              </a:ext>
            </a:extLst>
          </p:cNvPr>
          <p:cNvSpPr/>
          <p:nvPr/>
        </p:nvSpPr>
        <p:spPr>
          <a:xfrm>
            <a:off x="8119776" y="1050211"/>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CDFDCE-0EAF-2CE6-44CD-8BB66FEF4F2B}"/>
              </a:ext>
            </a:extLst>
          </p:cNvPr>
          <p:cNvCxnSpPr>
            <a:cxnSpLocks/>
          </p:cNvCxnSpPr>
          <p:nvPr/>
        </p:nvCxnSpPr>
        <p:spPr>
          <a:xfrm>
            <a:off x="6030097" y="750370"/>
            <a:ext cx="4036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F132029-EE8C-02DF-CCCD-331F5C75D17F}"/>
              </a:ext>
            </a:extLst>
          </p:cNvPr>
          <p:cNvSpPr/>
          <p:nvPr/>
        </p:nvSpPr>
        <p:spPr>
          <a:xfrm>
            <a:off x="5217952" y="595618"/>
            <a:ext cx="3413857" cy="4204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The circled question is only required to be completed if novel therapy was not initiated previously </a:t>
            </a:r>
            <a:r>
              <a:rPr lang="en-US" sz="1600" b="1" dirty="0"/>
              <a:t>and</a:t>
            </a:r>
            <a:r>
              <a:rPr lang="en-US" sz="16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8460F934-3902-1799-86D1-9483864D4D4B}"/>
              </a:ext>
            </a:extLst>
          </p:cNvPr>
          <p:cNvPicPr>
            <a:picLocks noChangeAspect="1"/>
          </p:cNvPicPr>
          <p:nvPr/>
        </p:nvPicPr>
        <p:blipFill>
          <a:blip r:embed="rId2"/>
          <a:stretch>
            <a:fillRect/>
          </a:stretch>
        </p:blipFill>
        <p:spPr>
          <a:xfrm>
            <a:off x="5095936" y="342107"/>
            <a:ext cx="3552348" cy="3959225"/>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8097450" y="752072"/>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97450" y="1139545"/>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891374" y="842168"/>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a:stCxn id="8" idx="2"/>
          </p:cNvCxnSpPr>
          <p:nvPr/>
        </p:nvCxnSpPr>
        <p:spPr>
          <a:xfrm flipH="1">
            <a:off x="7919208" y="1230985"/>
            <a:ext cx="178242" cy="1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a:cxnSpLocks/>
          </p:cNvCxnSpPr>
          <p:nvPr/>
        </p:nvCxnSpPr>
        <p:spPr>
          <a:xfrm flipH="1">
            <a:off x="6812692" y="1230985"/>
            <a:ext cx="1096026" cy="10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6FA01E2-BA11-4AB1-75A0-C4A70426BB1A}"/>
              </a:ext>
            </a:extLst>
          </p:cNvPr>
          <p:cNvSpPr/>
          <p:nvPr/>
        </p:nvSpPr>
        <p:spPr>
          <a:xfrm>
            <a:off x="5181600" y="2347784"/>
            <a:ext cx="1960605" cy="4942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2AD6CFD4-53DD-0633-EACC-17BBF82A2C86}"/>
              </a:ext>
            </a:extLst>
          </p:cNvPr>
          <p:cNvPicPr>
            <a:picLocks noChangeAspect="1"/>
          </p:cNvPicPr>
          <p:nvPr/>
        </p:nvPicPr>
        <p:blipFill>
          <a:blip r:embed="rId2"/>
          <a:stretch>
            <a:fillRect/>
          </a:stretch>
        </p:blipFill>
        <p:spPr>
          <a:xfrm>
            <a:off x="5057422" y="334406"/>
            <a:ext cx="3629378" cy="2670051"/>
          </a:xfrm>
          <a:prstGeom prst="rect">
            <a:avLst/>
          </a:prstGeom>
        </p:spPr>
      </p:pic>
      <p:pic>
        <p:nvPicPr>
          <p:cNvPr id="11" name="Picture 10">
            <a:extLst>
              <a:ext uri="{FF2B5EF4-FFF2-40B4-BE49-F238E27FC236}">
                <a16:creationId xmlns:a16="http://schemas.microsoft.com/office/drawing/2014/main" id="{915620EA-D412-C6D1-87DE-0ECF7C597B9D}"/>
              </a:ext>
            </a:extLst>
          </p:cNvPr>
          <p:cNvPicPr>
            <a:picLocks noChangeAspect="1"/>
          </p:cNvPicPr>
          <p:nvPr/>
        </p:nvPicPr>
        <p:blipFill>
          <a:blip r:embed="rId3"/>
          <a:stretch>
            <a:fillRect/>
          </a:stretch>
        </p:blipFill>
        <p:spPr>
          <a:xfrm>
            <a:off x="5057422" y="2992910"/>
            <a:ext cx="3629378" cy="864715"/>
          </a:xfrm>
          <a:prstGeom prst="rect">
            <a:avLst/>
          </a:prstGeom>
        </p:spPr>
      </p:pic>
      <p:pic>
        <p:nvPicPr>
          <p:cNvPr id="9" name="Picture 8">
            <a:extLst>
              <a:ext uri="{FF2B5EF4-FFF2-40B4-BE49-F238E27FC236}">
                <a16:creationId xmlns:a16="http://schemas.microsoft.com/office/drawing/2014/main" id="{EBEC06F9-31E3-2922-04B6-E8C81737568D}"/>
              </a:ext>
            </a:extLst>
          </p:cNvPr>
          <p:cNvPicPr>
            <a:picLocks noChangeAspect="1"/>
          </p:cNvPicPr>
          <p:nvPr/>
        </p:nvPicPr>
        <p:blipFill>
          <a:blip r:embed="rId2"/>
          <a:stretch>
            <a:fillRect/>
          </a:stretch>
        </p:blipFill>
        <p:spPr>
          <a:xfrm>
            <a:off x="5057422" y="334406"/>
            <a:ext cx="3629378" cy="2670051"/>
          </a:xfrm>
          <a:prstGeom prst="rect">
            <a:avLst/>
          </a:prstGeom>
        </p:spPr>
      </p:pic>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155032"/>
            <a:ext cx="4419601" cy="3180432"/>
          </a:xfrm>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Follow-up Novel Therapy Administration YN</a:t>
            </a:r>
            <a:r>
              <a:rPr lang="en-US" sz="1600" dirty="0"/>
              <a:t> form.</a:t>
            </a:r>
          </a:p>
          <a:p>
            <a:pPr>
              <a:spcAft>
                <a:spcPts val="1200"/>
              </a:spcAft>
            </a:pPr>
            <a:r>
              <a:rPr lang="en-US" sz="1600" dirty="0"/>
              <a:t>Any dose levels </a:t>
            </a:r>
            <a:r>
              <a:rPr lang="en-US" sz="1600" i="1" dirty="0"/>
              <a:t>previously</a:t>
            </a:r>
            <a:r>
              <a:rPr lang="en-US" sz="1600" dirty="0"/>
              <a:t> reported as Ongoing are automatically pulled forward into this form. Update the log line (Ongoing? or Stop Date) for </a:t>
            </a:r>
            <a:r>
              <a:rPr lang="en-US" sz="1600" i="1" dirty="0"/>
              <a:t>each</a:t>
            </a:r>
            <a:r>
              <a:rPr lang="en-US" sz="1600" dirty="0"/>
              <a:t> dose pulled forward. Add a new log line to report any new dose levels.</a:t>
            </a:r>
          </a:p>
          <a:p>
            <a:endParaRPr lang="en-US" dirty="0"/>
          </a:p>
        </p:txBody>
      </p:sp>
      <p:sp>
        <p:nvSpPr>
          <p:cNvPr id="5" name="Oval 4">
            <a:extLst>
              <a:ext uri="{FF2B5EF4-FFF2-40B4-BE49-F238E27FC236}">
                <a16:creationId xmlns:a16="http://schemas.microsoft.com/office/drawing/2014/main" id="{2B7EA2C4-6D55-3979-A26F-B974A4BDC8BF}"/>
              </a:ext>
            </a:extLst>
          </p:cNvPr>
          <p:cNvSpPr/>
          <p:nvPr/>
        </p:nvSpPr>
        <p:spPr>
          <a:xfrm>
            <a:off x="5892895" y="1563088"/>
            <a:ext cx="561473" cy="18621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24165" y="2624313"/>
            <a:ext cx="2942149" cy="617621"/>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24165" y="879679"/>
            <a:ext cx="3450657" cy="51976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DF155A-50B1-A310-9880-9EFB5701792A}"/>
              </a:ext>
            </a:extLst>
          </p:cNvPr>
          <p:cNvSpPr/>
          <p:nvPr/>
        </p:nvSpPr>
        <p:spPr>
          <a:xfrm>
            <a:off x="5124165" y="1918607"/>
            <a:ext cx="3562635" cy="22113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FE31-203A-F1CD-DDFE-E1E0C7CACB4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268F2DD-EA61-0C37-EB57-19A4BDAC5F67}"/>
              </a:ext>
            </a:extLst>
          </p:cNvPr>
          <p:cNvPicPr>
            <a:picLocks noChangeAspect="1"/>
          </p:cNvPicPr>
          <p:nvPr/>
        </p:nvPicPr>
        <p:blipFill>
          <a:blip r:embed="rId2"/>
          <a:stretch>
            <a:fillRect/>
          </a:stretch>
        </p:blipFill>
        <p:spPr>
          <a:xfrm>
            <a:off x="6912813" y="2492347"/>
            <a:ext cx="1232504" cy="2011942"/>
          </a:xfrm>
          <a:prstGeom prst="rect">
            <a:avLst/>
          </a:prstGeom>
          <a:ln>
            <a:solidFill>
              <a:schemeClr val="accent1"/>
            </a:solidFill>
          </a:ln>
        </p:spPr>
      </p:pic>
      <p:sp>
        <p:nvSpPr>
          <p:cNvPr id="2" name="Text Placeholder 1">
            <a:extLst>
              <a:ext uri="{FF2B5EF4-FFF2-40B4-BE49-F238E27FC236}">
                <a16:creationId xmlns:a16="http://schemas.microsoft.com/office/drawing/2014/main" id="{21021F42-4FEB-4F3E-0543-AAABB7C2AF52}"/>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67B1E6DA-189B-47DE-B766-AEC76C4AA88D}"/>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267B8B23-554A-E73D-356F-3E7A50A81DDC}"/>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A69731BC-86BC-E8E3-F0E7-CEA40C44D65C}"/>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18AF5843-7302-76FF-F7C6-C1E8C1B583E7}"/>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02654CC1-F531-B218-B662-C1266747EFD6}"/>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02654CC1-F531-B218-B662-C1266747EFD6}"/>
                  </a:ext>
                </a:extLst>
              </p:cNvPr>
              <p:cNvPicPr/>
              <p:nvPr/>
            </p:nvPicPr>
            <p:blipFill>
              <a:blip r:embed="rId4"/>
              <a:stretch>
                <a:fillRect/>
              </a:stretch>
            </p:blipFill>
            <p:spPr>
              <a:xfrm>
                <a:off x="997256" y="2910019"/>
                <a:ext cx="18000" cy="18000"/>
              </a:xfrm>
              <a:prstGeom prst="rect">
                <a:avLst/>
              </a:prstGeom>
            </p:spPr>
          </p:pic>
        </mc:Fallback>
      </mc:AlternateContent>
      <p:sp>
        <p:nvSpPr>
          <p:cNvPr id="35" name="Rectangle: Rounded Corners 34">
            <a:extLst>
              <a:ext uri="{FF2B5EF4-FFF2-40B4-BE49-F238E27FC236}">
                <a16:creationId xmlns:a16="http://schemas.microsoft.com/office/drawing/2014/main" id="{003F98C8-CD72-E13D-F0FD-F34664CBC91D}"/>
              </a:ext>
            </a:extLst>
          </p:cNvPr>
          <p:cNvSpPr/>
          <p:nvPr/>
        </p:nvSpPr>
        <p:spPr>
          <a:xfrm>
            <a:off x="6928997" y="3810678"/>
            <a:ext cx="1221194" cy="6774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5CC7-ED95-8BE1-1F47-5FC22CF1B81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F2C271-89E7-A1CB-A444-C1544472747B}"/>
              </a:ext>
            </a:extLst>
          </p:cNvPr>
          <p:cNvPicPr>
            <a:picLocks noChangeAspect="1"/>
          </p:cNvPicPr>
          <p:nvPr/>
        </p:nvPicPr>
        <p:blipFill>
          <a:blip r:embed="rId2"/>
          <a:stretch>
            <a:fillRect/>
          </a:stretch>
        </p:blipFill>
        <p:spPr>
          <a:xfrm>
            <a:off x="2321626" y="1351444"/>
            <a:ext cx="1787888" cy="2918552"/>
          </a:xfrm>
          <a:prstGeom prst="rect">
            <a:avLst/>
          </a:prstGeom>
          <a:ln>
            <a:solidFill>
              <a:schemeClr val="accent1"/>
            </a:solidFill>
          </a:ln>
        </p:spPr>
      </p:pic>
      <p:sp>
        <p:nvSpPr>
          <p:cNvPr id="3" name="Text Placeholder 2">
            <a:extLst>
              <a:ext uri="{FF2B5EF4-FFF2-40B4-BE49-F238E27FC236}">
                <a16:creationId xmlns:a16="http://schemas.microsoft.com/office/drawing/2014/main" id="{C60AA467-A8BF-252B-3E98-0AD073BF7284}"/>
              </a:ext>
            </a:extLst>
          </p:cNvPr>
          <p:cNvSpPr>
            <a:spLocks noGrp="1"/>
          </p:cNvSpPr>
          <p:nvPr>
            <p:ph type="body" sz="quarter" idx="13"/>
          </p:nvPr>
        </p:nvSpPr>
        <p:spPr/>
        <p:txBody>
          <a:bodyPr/>
          <a:lstStyle/>
          <a:p>
            <a:r>
              <a:rPr lang="en-US" dirty="0"/>
              <a:t>Enrollment Forms folder</a:t>
            </a:r>
          </a:p>
          <a:p>
            <a:endParaRPr lang="en-US" dirty="0"/>
          </a:p>
        </p:txBody>
      </p:sp>
      <p:sp>
        <p:nvSpPr>
          <p:cNvPr id="4" name="Text Placeholder 3">
            <a:extLst>
              <a:ext uri="{FF2B5EF4-FFF2-40B4-BE49-F238E27FC236}">
                <a16:creationId xmlns:a16="http://schemas.microsoft.com/office/drawing/2014/main" id="{CE9B4C81-EB18-FA98-371B-45A75F93B5CE}"/>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pic>
        <p:nvPicPr>
          <p:cNvPr id="8" name="Picture 7">
            <a:extLst>
              <a:ext uri="{FF2B5EF4-FFF2-40B4-BE49-F238E27FC236}">
                <a16:creationId xmlns:a16="http://schemas.microsoft.com/office/drawing/2014/main" id="{55924FE1-7A5F-2BAB-46FC-F296F911E193}"/>
              </a:ext>
            </a:extLst>
          </p:cNvPr>
          <p:cNvPicPr>
            <a:picLocks noChangeAspect="1"/>
          </p:cNvPicPr>
          <p:nvPr/>
        </p:nvPicPr>
        <p:blipFill>
          <a:blip r:embed="rId3"/>
          <a:stretch>
            <a:fillRect/>
          </a:stretch>
        </p:blipFill>
        <p:spPr>
          <a:xfrm>
            <a:off x="5167619" y="1895669"/>
            <a:ext cx="2410111" cy="1352162"/>
          </a:xfrm>
          <a:prstGeom prst="rect">
            <a:avLst/>
          </a:prstGeom>
          <a:ln>
            <a:solidFill>
              <a:schemeClr val="accent1"/>
            </a:solidFill>
          </a:ln>
        </p:spPr>
      </p:pic>
      <p:cxnSp>
        <p:nvCxnSpPr>
          <p:cNvPr id="9" name="Connector: Elbow 8">
            <a:extLst>
              <a:ext uri="{FF2B5EF4-FFF2-40B4-BE49-F238E27FC236}">
                <a16:creationId xmlns:a16="http://schemas.microsoft.com/office/drawing/2014/main" id="{53BBC8BD-81BB-E7E5-A4C2-E3823FB427D9}"/>
              </a:ext>
            </a:extLst>
          </p:cNvPr>
          <p:cNvCxnSpPr>
            <a:cxnSpLocks/>
          </p:cNvCxnSpPr>
          <p:nvPr/>
        </p:nvCxnSpPr>
        <p:spPr>
          <a:xfrm>
            <a:off x="4118537" y="1723140"/>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7E2EA33-1269-1AC4-46DB-4D238F821C50}"/>
              </a:ext>
            </a:extLst>
          </p:cNvPr>
          <p:cNvSpPr/>
          <p:nvPr/>
        </p:nvSpPr>
        <p:spPr>
          <a:xfrm>
            <a:off x="2321626" y="1538582"/>
            <a:ext cx="1787888" cy="2144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1BED-9789-E752-7BDD-271DF6F6E1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579FB67-549E-BA92-518C-EC2D445DE902}"/>
              </a:ext>
            </a:extLst>
          </p:cNvPr>
          <p:cNvPicPr>
            <a:picLocks noChangeAspect="1"/>
          </p:cNvPicPr>
          <p:nvPr/>
        </p:nvPicPr>
        <p:blipFill>
          <a:blip r:embed="rId2"/>
          <a:stretch>
            <a:fillRect/>
          </a:stretch>
        </p:blipFill>
        <p:spPr>
          <a:xfrm>
            <a:off x="2106427" y="1066677"/>
            <a:ext cx="1846127" cy="3010146"/>
          </a:xfrm>
          <a:prstGeom prst="rect">
            <a:avLst/>
          </a:prstGeom>
          <a:ln>
            <a:solidFill>
              <a:schemeClr val="accent1"/>
            </a:solidFill>
          </a:ln>
        </p:spPr>
      </p:pic>
      <p:sp>
        <p:nvSpPr>
          <p:cNvPr id="3" name="Text Placeholder 2">
            <a:extLst>
              <a:ext uri="{FF2B5EF4-FFF2-40B4-BE49-F238E27FC236}">
                <a16:creationId xmlns:a16="http://schemas.microsoft.com/office/drawing/2014/main" id="{7DDFA22E-49F0-B481-FB38-6B621EAFFF6F}"/>
              </a:ext>
            </a:extLst>
          </p:cNvPr>
          <p:cNvSpPr>
            <a:spLocks noGrp="1"/>
          </p:cNvSpPr>
          <p:nvPr>
            <p:ph type="body" sz="quarter" idx="13"/>
          </p:nvPr>
        </p:nvSpPr>
        <p:spPr/>
        <p:txBody>
          <a:bodyPr/>
          <a:lstStyle/>
          <a:p>
            <a:r>
              <a:rPr lang="en-US" dirty="0"/>
              <a:t>Patient Level folders</a:t>
            </a:r>
          </a:p>
          <a:p>
            <a:endParaRPr lang="en-US" dirty="0"/>
          </a:p>
        </p:txBody>
      </p:sp>
      <p:sp>
        <p:nvSpPr>
          <p:cNvPr id="4" name="Text Placeholder 3">
            <a:extLst>
              <a:ext uri="{FF2B5EF4-FFF2-40B4-BE49-F238E27FC236}">
                <a16:creationId xmlns:a16="http://schemas.microsoft.com/office/drawing/2014/main" id="{DE1D0987-804E-DD94-B98B-5600F7E4DD3C}"/>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521C63B4-0402-90AC-CC53-5EA36B0D04B0}"/>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5028C1E-FAE7-52E0-95B4-B9040DFB9856}"/>
              </a:ext>
            </a:extLst>
          </p:cNvPr>
          <p:cNvSpPr/>
          <p:nvPr/>
        </p:nvSpPr>
        <p:spPr>
          <a:xfrm>
            <a:off x="2148372" y="2994026"/>
            <a:ext cx="1768321" cy="89846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AF6BFC-E845-5D03-578E-52D652F19EED}"/>
              </a:ext>
            </a:extLst>
          </p:cNvPr>
          <p:cNvSpPr txBox="1"/>
          <p:nvPr/>
        </p:nvSpPr>
        <p:spPr>
          <a:xfrm>
            <a:off x="5342451" y="2101109"/>
            <a:ext cx="2224420" cy="1569660"/>
          </a:xfrm>
          <a:prstGeom prst="rect">
            <a:avLst/>
          </a:prstGeom>
          <a:noFill/>
        </p:spPr>
        <p:txBody>
          <a:bodyPr wrap="square" rtlCol="0">
            <a:spAutoFit/>
          </a:bodyPr>
          <a:lstStyle/>
          <a:p>
            <a:r>
              <a:rPr lang="en-US" sz="2400" b="1" dirty="0">
                <a:solidFill>
                  <a:schemeClr val="accent1"/>
                </a:solidFill>
              </a:rPr>
              <a:t>Each patient level folder has a single form within it.</a:t>
            </a:r>
            <a:endParaRPr lang="en-US" sz="2400" b="1" dirty="0"/>
          </a:p>
        </p:txBody>
      </p:sp>
    </p:spTree>
    <p:extLst>
      <p:ext uri="{BB962C8B-B14F-4D97-AF65-F5344CB8AC3E}">
        <p14:creationId xmlns:p14="http://schemas.microsoft.com/office/powerpoint/2010/main" val="13021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xfrm>
            <a:off x="457199" y="1714104"/>
            <a:ext cx="8229601" cy="2621360"/>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930729"/>
            <a:ext cx="7543801" cy="591539"/>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endParaRPr lang="en-US" dirty="0"/>
          </a:p>
        </p:txBody>
      </p:sp>
      <p:pic>
        <p:nvPicPr>
          <p:cNvPr id="8" name="Picture 7">
            <a:extLst>
              <a:ext uri="{FF2B5EF4-FFF2-40B4-BE49-F238E27FC236}">
                <a16:creationId xmlns:a16="http://schemas.microsoft.com/office/drawing/2014/main" id="{58D2185A-7939-37E0-EEB6-6929EDA62B77}"/>
              </a:ext>
            </a:extLst>
          </p:cNvPr>
          <p:cNvPicPr>
            <a:picLocks noChangeAspect="1"/>
          </p:cNvPicPr>
          <p:nvPr/>
        </p:nvPicPr>
        <p:blipFill>
          <a:blip r:embed="rId2"/>
          <a:stretch>
            <a:fillRect/>
          </a:stretch>
        </p:blipFill>
        <p:spPr>
          <a:xfrm>
            <a:off x="457200" y="1722266"/>
            <a:ext cx="8229600" cy="2531326"/>
          </a:xfrm>
          <a:prstGeom prst="rect">
            <a:avLst/>
          </a:prstGeom>
        </p:spPr>
      </p:pic>
    </p:spTree>
    <p:extLst>
      <p:ext uri="{BB962C8B-B14F-4D97-AF65-F5344CB8AC3E}">
        <p14:creationId xmlns:p14="http://schemas.microsoft.com/office/powerpoint/2010/main" val="42250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079B-772B-B58F-E557-2FF7D4A0A8D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3B7019-0A61-305F-934F-AF69C9D87717}"/>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AF06752-304F-718F-D050-974844E7D764}"/>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40D4D32E-C344-521F-7A5A-CDF01D24A6F8}"/>
              </a:ext>
            </a:extLst>
          </p:cNvPr>
          <p:cNvSpPr>
            <a:spLocks noGrp="1"/>
          </p:cNvSpPr>
          <p:nvPr>
            <p:ph type="body" sz="quarter" idx="14"/>
          </p:nvPr>
        </p:nvSpPr>
        <p:spPr>
          <a:xfrm>
            <a:off x="457199" y="930729"/>
            <a:ext cx="8229601" cy="591539"/>
          </a:xfrm>
        </p:spPr>
        <p:txBody>
          <a:bodyPr/>
          <a:lstStyle/>
          <a:p>
            <a:pPr>
              <a:spcAft>
                <a:spcPts val="1200"/>
              </a:spcAft>
            </a:pPr>
            <a:r>
              <a:rPr lang="en-US" sz="1600" dirty="0"/>
              <a:t>Pay close attention to the Instructions in the header in Rave.</a:t>
            </a:r>
          </a:p>
          <a:p>
            <a:pPr>
              <a:spcAft>
                <a:spcPts val="1200"/>
              </a:spcAft>
            </a:pPr>
            <a:r>
              <a:rPr lang="en-US" sz="1600" dirty="0"/>
              <a:t>The diagnosis of MCI/AD is not reported on this form; it is reported on the </a:t>
            </a:r>
            <a:r>
              <a:rPr lang="en-US" sz="1600" u="sng" dirty="0"/>
              <a:t>Alzheimer's Disease Diagnosis</a:t>
            </a:r>
            <a:r>
              <a:rPr lang="en-US" sz="1600" dirty="0"/>
              <a:t> form.</a:t>
            </a:r>
          </a:p>
          <a:p>
            <a:endParaRPr lang="en-US" dirty="0"/>
          </a:p>
        </p:txBody>
      </p:sp>
      <p:pic>
        <p:nvPicPr>
          <p:cNvPr id="8" name="Picture 7">
            <a:extLst>
              <a:ext uri="{FF2B5EF4-FFF2-40B4-BE49-F238E27FC236}">
                <a16:creationId xmlns:a16="http://schemas.microsoft.com/office/drawing/2014/main" id="{1803B80F-03AF-3ACA-B1D8-324FD7F50378}"/>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E4261617-ADAD-8043-8406-62A5B94474D9}"/>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66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93A6-7BDF-FD62-5868-C44B495B698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1E5DBC-F8D9-1472-E323-B74583749859}"/>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B76806ED-A330-FE03-E8CA-BE1792C34A1E}"/>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D4BDB4C6-3C33-0623-4727-B2F5AE503EF7}"/>
              </a:ext>
            </a:extLst>
          </p:cNvPr>
          <p:cNvSpPr>
            <a:spLocks noGrp="1"/>
          </p:cNvSpPr>
          <p:nvPr>
            <p:ph type="body" sz="quarter" idx="14"/>
          </p:nvPr>
        </p:nvSpPr>
        <p:spPr>
          <a:xfrm>
            <a:off x="457199" y="930729"/>
            <a:ext cx="8229601" cy="591539"/>
          </a:xfrm>
        </p:spPr>
        <p:txBody>
          <a:bodyPr/>
          <a:lstStyle/>
          <a:p>
            <a:pPr>
              <a:spcAft>
                <a:spcPts val="1200"/>
              </a:spcAft>
            </a:pPr>
            <a:r>
              <a:rPr lang="en-US" sz="1600" dirty="0"/>
              <a:t>Note – complete the ‘specify’ for all ‘Other, specify’ conditions reported</a:t>
            </a:r>
            <a:endParaRPr lang="en-US" dirty="0"/>
          </a:p>
        </p:txBody>
      </p:sp>
      <p:pic>
        <p:nvPicPr>
          <p:cNvPr id="8" name="Picture 7">
            <a:extLst>
              <a:ext uri="{FF2B5EF4-FFF2-40B4-BE49-F238E27FC236}">
                <a16:creationId xmlns:a16="http://schemas.microsoft.com/office/drawing/2014/main" id="{734906F5-5606-BDC7-F3EB-D4FB5EDA0626}"/>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3B95AC2A-75E6-0760-AD83-729AF53EC070}"/>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3FC4AC-F480-6491-8736-7BFE96A16E7A}"/>
              </a:ext>
            </a:extLst>
          </p:cNvPr>
          <p:cNvPicPr>
            <a:picLocks noChangeAspect="1"/>
          </p:cNvPicPr>
          <p:nvPr/>
        </p:nvPicPr>
        <p:blipFill>
          <a:blip r:embed="rId3"/>
          <a:stretch>
            <a:fillRect/>
          </a:stretch>
        </p:blipFill>
        <p:spPr>
          <a:xfrm>
            <a:off x="657730" y="3388577"/>
            <a:ext cx="3636684" cy="946886"/>
          </a:xfrm>
          <a:prstGeom prst="rect">
            <a:avLst/>
          </a:prstGeom>
        </p:spPr>
      </p:pic>
      <p:sp>
        <p:nvSpPr>
          <p:cNvPr id="11" name="Rectangle: Rounded Corners 10">
            <a:extLst>
              <a:ext uri="{FF2B5EF4-FFF2-40B4-BE49-F238E27FC236}">
                <a16:creationId xmlns:a16="http://schemas.microsoft.com/office/drawing/2014/main" id="{7DE1AA94-7745-6D32-4D67-399FEF378782}"/>
              </a:ext>
            </a:extLst>
          </p:cNvPr>
          <p:cNvSpPr/>
          <p:nvPr/>
        </p:nvSpPr>
        <p:spPr>
          <a:xfrm>
            <a:off x="657730" y="4147457"/>
            <a:ext cx="713870" cy="1961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530FCA29-4F9D-9CA4-EF8C-C532B319D792}"/>
              </a:ext>
            </a:extLst>
          </p:cNvPr>
          <p:cNvCxnSpPr>
            <a:cxnSpLocks/>
          </p:cNvCxnSpPr>
          <p:nvPr/>
        </p:nvCxnSpPr>
        <p:spPr>
          <a:xfrm flipV="1">
            <a:off x="1371600" y="3273880"/>
            <a:ext cx="3037114" cy="922678"/>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457199" y="2750050"/>
            <a:ext cx="8229601" cy="158541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Diagnostic Testing</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a:xfrm>
            <a:off x="457199" y="1529013"/>
            <a:ext cx="8229601" cy="1214293"/>
          </a:xfrm>
        </p:spPr>
        <p:txBody>
          <a:bodyPr/>
          <a:lstStyle/>
          <a:p>
            <a:pPr>
              <a:spcAft>
                <a:spcPts val="1200"/>
              </a:spcAft>
            </a:pPr>
            <a:r>
              <a:rPr lang="en-US" sz="1800" dirty="0"/>
              <a:t>Add and complete a log line for </a:t>
            </a:r>
            <a:r>
              <a:rPr lang="en-US" sz="1800" b="1" dirty="0"/>
              <a:t>each</a:t>
            </a:r>
            <a:r>
              <a:rPr lang="en-US" sz="1800" dirty="0"/>
              <a:t> diagnostic test to be reported.</a:t>
            </a:r>
          </a:p>
          <a:p>
            <a:pPr>
              <a:spcAft>
                <a:spcPts val="1200"/>
              </a:spcAft>
            </a:pPr>
            <a:endParaRPr lang="en-US" sz="1800" dirty="0"/>
          </a:p>
        </p:txBody>
      </p:sp>
      <p:pic>
        <p:nvPicPr>
          <p:cNvPr id="11" name="Picture 10">
            <a:extLst>
              <a:ext uri="{FF2B5EF4-FFF2-40B4-BE49-F238E27FC236}">
                <a16:creationId xmlns:a16="http://schemas.microsoft.com/office/drawing/2014/main" id="{5C7A6ADE-F1AD-046D-3569-E89EEB4B4419}"/>
              </a:ext>
            </a:extLst>
          </p:cNvPr>
          <p:cNvPicPr>
            <a:picLocks noChangeAspect="1"/>
          </p:cNvPicPr>
          <p:nvPr/>
        </p:nvPicPr>
        <p:blipFill>
          <a:blip r:embed="rId2"/>
          <a:stretch>
            <a:fillRect/>
          </a:stretch>
        </p:blipFill>
        <p:spPr>
          <a:xfrm>
            <a:off x="457198" y="2750050"/>
            <a:ext cx="8229601" cy="1694047"/>
          </a:xfrm>
          <a:prstGeom prst="rect">
            <a:avLst/>
          </a:prstGeom>
        </p:spPr>
      </p:pic>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3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F4A6-49CE-4B6C-82A3-CAB22A8C8AC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520638-A6D0-F9A0-67CB-84979034F185}"/>
              </a:ext>
            </a:extLst>
          </p:cNvPr>
          <p:cNvSpPr>
            <a:spLocks noGrp="1"/>
          </p:cNvSpPr>
          <p:nvPr>
            <p:ph type="pic" sz="quarter" idx="15"/>
          </p:nvPr>
        </p:nvSpPr>
        <p:spPr/>
        <p:txBody>
          <a:bodyPr/>
          <a:lstStyle/>
          <a:p>
            <a:endParaRPr lang="en-US"/>
          </a:p>
        </p:txBody>
      </p:sp>
      <p:pic>
        <p:nvPicPr>
          <p:cNvPr id="8" name="Picture 7">
            <a:extLst>
              <a:ext uri="{FF2B5EF4-FFF2-40B4-BE49-F238E27FC236}">
                <a16:creationId xmlns:a16="http://schemas.microsoft.com/office/drawing/2014/main" id="{DA9AE374-E40A-A6C1-9583-DEB0EE06390D}"/>
              </a:ext>
            </a:extLst>
          </p:cNvPr>
          <p:cNvPicPr>
            <a:picLocks noChangeAspect="1"/>
          </p:cNvPicPr>
          <p:nvPr/>
        </p:nvPicPr>
        <p:blipFill>
          <a:blip r:embed="rId2"/>
          <a:stretch>
            <a:fillRect/>
          </a:stretch>
        </p:blipFill>
        <p:spPr>
          <a:xfrm>
            <a:off x="5057422" y="307975"/>
            <a:ext cx="3629378" cy="2124982"/>
          </a:xfrm>
          <a:prstGeom prst="rect">
            <a:avLst/>
          </a:prstGeom>
        </p:spPr>
      </p:pic>
      <p:pic>
        <p:nvPicPr>
          <p:cNvPr id="10" name="Picture 9">
            <a:extLst>
              <a:ext uri="{FF2B5EF4-FFF2-40B4-BE49-F238E27FC236}">
                <a16:creationId xmlns:a16="http://schemas.microsoft.com/office/drawing/2014/main" id="{63D8E6F1-FE7A-8009-7E04-3B9EA282597A}"/>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3" name="Text Placeholder 2">
            <a:extLst>
              <a:ext uri="{FF2B5EF4-FFF2-40B4-BE49-F238E27FC236}">
                <a16:creationId xmlns:a16="http://schemas.microsoft.com/office/drawing/2014/main" id="{83AF36BB-86D7-3C78-DDA3-9D4B4E681F09}"/>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AD5DEC3-FB8D-2496-E155-B622A7ED1EFD}"/>
              </a:ext>
            </a:extLst>
          </p:cNvPr>
          <p:cNvSpPr>
            <a:spLocks noGrp="1"/>
          </p:cNvSpPr>
          <p:nvPr>
            <p:ph type="body" sz="quarter" idx="14"/>
          </p:nvPr>
        </p:nvSpPr>
        <p:spPr/>
        <p:txBody>
          <a:bodyPr/>
          <a:lstStyle/>
          <a:p>
            <a:pPr>
              <a:spcAft>
                <a:spcPts val="1200"/>
              </a:spcAft>
            </a:pPr>
            <a:r>
              <a:rPr lang="en-US" sz="1800" dirty="0"/>
              <a:t>Pay close attention to the Instructions.</a:t>
            </a:r>
          </a:p>
          <a:p>
            <a:pPr>
              <a:spcAft>
                <a:spcPts val="1200"/>
              </a:spcAft>
            </a:pPr>
            <a:r>
              <a:rPr lang="en-US" sz="1800" dirty="0"/>
              <a:t>Always complete this form </a:t>
            </a:r>
            <a:r>
              <a:rPr lang="en-US" sz="1800" i="1" dirty="0"/>
              <a:t>after </a:t>
            </a:r>
            <a:r>
              <a:rPr lang="en-US" sz="1800" dirty="0"/>
              <a:t>completing the </a:t>
            </a:r>
            <a:r>
              <a:rPr lang="en-US" sz="1800" u="sng" dirty="0"/>
              <a:t>Medical History</a:t>
            </a:r>
            <a:r>
              <a:rPr lang="en-US" sz="1800" dirty="0"/>
              <a:t>, </a:t>
            </a:r>
            <a:r>
              <a:rPr lang="en-US" sz="1800" u="sng" dirty="0"/>
              <a:t>Clinical Events</a:t>
            </a:r>
            <a:r>
              <a:rPr lang="en-US" sz="1800" dirty="0"/>
              <a:t>, </a:t>
            </a:r>
            <a:r>
              <a:rPr lang="en-US" sz="1800" u="sng" dirty="0"/>
              <a:t>Adverse Events</a:t>
            </a:r>
            <a:r>
              <a:rPr lang="en-US" sz="1800" dirty="0"/>
              <a:t>, and/or </a:t>
            </a:r>
            <a:r>
              <a:rPr lang="en-US" sz="1800" u="sng" dirty="0"/>
              <a:t>ARIA Adverse Events</a:t>
            </a:r>
            <a:r>
              <a:rPr lang="en-US" sz="1800" dirty="0"/>
              <a:t> forms.</a:t>
            </a:r>
          </a:p>
          <a:p>
            <a:pPr>
              <a:spcAft>
                <a:spcPts val="1200"/>
              </a:spcAft>
            </a:pPr>
            <a:r>
              <a:rPr lang="en-US" sz="1800" dirty="0"/>
              <a:t>After entering the Indication, hit Save. Then select the appropriate condition for which the medication is used.</a:t>
            </a:r>
          </a:p>
        </p:txBody>
      </p:sp>
      <p:cxnSp>
        <p:nvCxnSpPr>
          <p:cNvPr id="7" name="Connector: Elbow 6">
            <a:extLst>
              <a:ext uri="{FF2B5EF4-FFF2-40B4-BE49-F238E27FC236}">
                <a16:creationId xmlns:a16="http://schemas.microsoft.com/office/drawing/2014/main" id="{3BD330B8-E6E8-28D7-6B47-82309DAE4A4F}"/>
              </a:ext>
            </a:extLst>
          </p:cNvPr>
          <p:cNvCxnSpPr>
            <a:cxnSpLocks/>
          </p:cNvCxnSpPr>
          <p:nvPr/>
        </p:nvCxnSpPr>
        <p:spPr>
          <a:xfrm rot="16200000" flipH="1">
            <a:off x="7475371" y="3398755"/>
            <a:ext cx="398115" cy="37555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833D104-C0DB-B71E-7CF3-267F53780131}"/>
              </a:ext>
            </a:extLst>
          </p:cNvPr>
          <p:cNvSpPr/>
          <p:nvPr/>
        </p:nvSpPr>
        <p:spPr>
          <a:xfrm>
            <a:off x="5134422" y="548153"/>
            <a:ext cx="3540017" cy="66462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6AA3E4-4B19-F772-4C64-FF3A089FD252}"/>
              </a:ext>
            </a:extLst>
          </p:cNvPr>
          <p:cNvPicPr>
            <a:picLocks noChangeAspect="1"/>
          </p:cNvPicPr>
          <p:nvPr/>
        </p:nvPicPr>
        <p:blipFill>
          <a:blip r:embed="rId4"/>
          <a:stretch>
            <a:fillRect/>
          </a:stretch>
        </p:blipFill>
        <p:spPr>
          <a:xfrm>
            <a:off x="5057420" y="2432957"/>
            <a:ext cx="3629379" cy="693964"/>
          </a:xfrm>
          <a:prstGeom prst="rect">
            <a:avLst/>
          </a:prstGeom>
        </p:spPr>
      </p:pic>
      <p:sp>
        <p:nvSpPr>
          <p:cNvPr id="14" name="Rectangle: Rounded Corners 13">
            <a:extLst>
              <a:ext uri="{FF2B5EF4-FFF2-40B4-BE49-F238E27FC236}">
                <a16:creationId xmlns:a16="http://schemas.microsoft.com/office/drawing/2014/main" id="{E89965AF-0EA5-A33D-99C0-73B26766ADB2}"/>
              </a:ext>
            </a:extLst>
          </p:cNvPr>
          <p:cNvSpPr/>
          <p:nvPr/>
        </p:nvSpPr>
        <p:spPr>
          <a:xfrm>
            <a:off x="6662060" y="3265714"/>
            <a:ext cx="824587" cy="2449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355270"/>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C6E3F-EAF3-C091-9915-CECCD0DD48AF}"/>
              </a:ext>
            </a:extLst>
          </p:cNvPr>
          <p:cNvPicPr>
            <a:picLocks noChangeAspect="1"/>
          </p:cNvPicPr>
          <p:nvPr/>
        </p:nvPicPr>
        <p:blipFill>
          <a:blip r:embed="rId2"/>
          <a:stretch>
            <a:fillRect/>
          </a:stretch>
        </p:blipFill>
        <p:spPr>
          <a:xfrm>
            <a:off x="5057420" y="2432957"/>
            <a:ext cx="3629379" cy="693964"/>
          </a:xfrm>
          <a:prstGeom prst="rect">
            <a:avLst/>
          </a:prstGeom>
        </p:spPr>
      </p:pic>
      <p:pic>
        <p:nvPicPr>
          <p:cNvPr id="9" name="Picture 8">
            <a:extLst>
              <a:ext uri="{FF2B5EF4-FFF2-40B4-BE49-F238E27FC236}">
                <a16:creationId xmlns:a16="http://schemas.microsoft.com/office/drawing/2014/main" id="{7F68B299-9671-13D0-6463-354ABFCBF324}"/>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2" name="Picture Placeholder 1">
            <a:extLst>
              <a:ext uri="{FF2B5EF4-FFF2-40B4-BE49-F238E27FC236}">
                <a16:creationId xmlns:a16="http://schemas.microsoft.com/office/drawing/2014/main" id="{8668DBC0-DED2-5CDC-3FF1-CE127A368AC8}"/>
              </a:ext>
            </a:extLst>
          </p:cNvPr>
          <p:cNvSpPr>
            <a:spLocks noGrp="1"/>
          </p:cNvSpPr>
          <p:nvPr>
            <p:ph type="pic" sz="quarter" idx="15"/>
          </p:nvPr>
        </p:nvSpPr>
        <p:spPr/>
        <p:txBody>
          <a:bodyPr/>
          <a:lstStyle/>
          <a:p>
            <a:endParaRPr lang="en-US" dirty="0"/>
          </a:p>
        </p:txBody>
      </p:sp>
      <p:sp>
        <p:nvSpPr>
          <p:cNvPr id="3" name="Text Placeholder 2">
            <a:extLst>
              <a:ext uri="{FF2B5EF4-FFF2-40B4-BE49-F238E27FC236}">
                <a16:creationId xmlns:a16="http://schemas.microsoft.com/office/drawing/2014/main" id="{4A845430-F0FE-6E3F-B09F-A108422DB05A}"/>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6E0027F8-B9AA-E412-BE2E-97A70B83F744}"/>
              </a:ext>
            </a:extLst>
          </p:cNvPr>
          <p:cNvSpPr>
            <a:spLocks noGrp="1"/>
          </p:cNvSpPr>
          <p:nvPr>
            <p:ph type="body" sz="quarter" idx="14"/>
          </p:nvPr>
        </p:nvSpPr>
        <p:spPr/>
        <p:txBody>
          <a:bodyPr/>
          <a:lstStyle/>
          <a:p>
            <a:pPr>
              <a:spcAft>
                <a:spcPts val="1200"/>
              </a:spcAft>
            </a:pPr>
            <a:r>
              <a:rPr lang="en-US" sz="1700" dirty="0"/>
              <a:t>If the drug reported is used for a condition on the </a:t>
            </a:r>
            <a:r>
              <a:rPr lang="en-US" sz="1700" u="sng" dirty="0"/>
              <a:t>Medical History</a:t>
            </a:r>
            <a:r>
              <a:rPr lang="en-US" sz="1700" dirty="0"/>
              <a:t>, </a:t>
            </a:r>
            <a:r>
              <a:rPr lang="en-US" sz="1700" u="sng" dirty="0"/>
              <a:t>Clinical Events</a:t>
            </a:r>
            <a:r>
              <a:rPr lang="en-US" sz="1700" dirty="0"/>
              <a:t>, </a:t>
            </a:r>
            <a:r>
              <a:rPr lang="en-US" sz="1700" u="sng" dirty="0"/>
              <a:t>Adverse Events</a:t>
            </a:r>
            <a:r>
              <a:rPr lang="en-US" sz="1700" dirty="0"/>
              <a:t>, and/or </a:t>
            </a:r>
            <a:r>
              <a:rPr lang="en-US" sz="1700" u="sng" dirty="0"/>
              <a:t>ARIA Adverse Events</a:t>
            </a:r>
            <a:r>
              <a:rPr lang="en-US" sz="1700" dirty="0"/>
              <a:t> forms, do NOT use an Indication of “Other (condition)”.</a:t>
            </a:r>
          </a:p>
          <a:p>
            <a:pPr>
              <a:spcAft>
                <a:spcPts val="1200"/>
              </a:spcAft>
            </a:pPr>
            <a:r>
              <a:rPr lang="en-US" sz="1700" dirty="0"/>
              <a:t>Always report as much of a date as is known!</a:t>
            </a:r>
          </a:p>
          <a:p>
            <a:r>
              <a:rPr lang="en-US" sz="1700" dirty="0"/>
              <a:t>As a very last resort, fully unknown Start Dates can be reported. Click on the ? icon for </a:t>
            </a:r>
            <a:r>
              <a:rPr lang="en-US" sz="1700" dirty="0" err="1"/>
              <a:t>HelpText</a:t>
            </a:r>
            <a:r>
              <a:rPr lang="en-US" sz="1700" dirty="0"/>
              <a:t>.</a:t>
            </a:r>
          </a:p>
          <a:p>
            <a:endParaRPr lang="en-US" dirty="0"/>
          </a:p>
        </p:txBody>
      </p:sp>
      <p:sp>
        <p:nvSpPr>
          <p:cNvPr id="5" name="Rectangle: Rounded Corners 4">
            <a:extLst>
              <a:ext uri="{FF2B5EF4-FFF2-40B4-BE49-F238E27FC236}">
                <a16:creationId xmlns:a16="http://schemas.microsoft.com/office/drawing/2014/main" id="{E96FB9E2-6514-D121-3E4D-1AFD9BD84A6D}"/>
              </a:ext>
            </a:extLst>
          </p:cNvPr>
          <p:cNvSpPr/>
          <p:nvPr/>
        </p:nvSpPr>
        <p:spPr>
          <a:xfrm>
            <a:off x="7323365" y="2452356"/>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937EE7-7A9B-468E-5D33-A0EF99BCD1E7}"/>
              </a:ext>
            </a:extLst>
          </p:cNvPr>
          <p:cNvPicPr>
            <a:picLocks noChangeAspect="1"/>
          </p:cNvPicPr>
          <p:nvPr/>
        </p:nvPicPr>
        <p:blipFill>
          <a:blip r:embed="rId4"/>
          <a:stretch>
            <a:fillRect/>
          </a:stretch>
        </p:blipFill>
        <p:spPr>
          <a:xfrm>
            <a:off x="5057422" y="307975"/>
            <a:ext cx="3629378" cy="2124982"/>
          </a:xfrm>
          <a:prstGeom prst="rect">
            <a:avLst/>
          </a:prstGeom>
        </p:spPr>
      </p:pic>
      <p:sp>
        <p:nvSpPr>
          <p:cNvPr id="12" name="Rectangle: Rounded Corners 11">
            <a:extLst>
              <a:ext uri="{FF2B5EF4-FFF2-40B4-BE49-F238E27FC236}">
                <a16:creationId xmlns:a16="http://schemas.microsoft.com/office/drawing/2014/main" id="{822B2462-3BA0-E3EB-33A5-243B442C86A4}"/>
              </a:ext>
            </a:extLst>
          </p:cNvPr>
          <p:cNvSpPr/>
          <p:nvPr/>
        </p:nvSpPr>
        <p:spPr>
          <a:xfrm>
            <a:off x="7320643" y="3094611"/>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99158"/>
            <a:ext cx="3077687" cy="1521553"/>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323439"/>
          </a:xfrm>
          <a:prstGeom prst="rect">
            <a:avLst/>
          </a:prstGeom>
          <a:noFill/>
        </p:spPr>
        <p:txBody>
          <a:bodyPr wrap="square" rtlCol="0">
            <a:spAutoFit/>
          </a:bodyPr>
          <a:lstStyle/>
          <a:p>
            <a:r>
              <a:rPr lang="en-US" sz="1600" dirty="0">
                <a:solidFill>
                  <a:schemeClr val="accent1"/>
                </a:solidFill>
              </a:rPr>
              <a:t>When a patient is registered to ALZ-NET via the RMS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9" name="Picture 8">
            <a:extLst>
              <a:ext uri="{FF2B5EF4-FFF2-40B4-BE49-F238E27FC236}">
                <a16:creationId xmlns:a16="http://schemas.microsoft.com/office/drawing/2014/main" id="{6D670C92-1D5F-DB27-0371-045B50454E38}"/>
              </a:ext>
            </a:extLst>
          </p:cNvPr>
          <p:cNvPicPr>
            <a:picLocks noChangeAspect="1"/>
          </p:cNvPicPr>
          <p:nvPr/>
        </p:nvPicPr>
        <p:blipFill>
          <a:blip r:embed="rId3"/>
          <a:stretch>
            <a:fillRect/>
          </a:stretch>
        </p:blipFill>
        <p:spPr>
          <a:xfrm>
            <a:off x="5057422" y="307974"/>
            <a:ext cx="3629378" cy="3764621"/>
          </a:xfrm>
          <a:prstGeom prst="rect">
            <a:avLst/>
          </a:prstGeom>
        </p:spPr>
      </p:pic>
      <p:sp>
        <p:nvSpPr>
          <p:cNvPr id="8" name="Rectangle: Rounded Corners 7">
            <a:extLst>
              <a:ext uri="{FF2B5EF4-FFF2-40B4-BE49-F238E27FC236}">
                <a16:creationId xmlns:a16="http://schemas.microsoft.com/office/drawing/2014/main" id="{C8F40C9D-2CE2-A229-8236-0DA7BD2964F3}"/>
              </a:ext>
            </a:extLst>
          </p:cNvPr>
          <p:cNvSpPr/>
          <p:nvPr/>
        </p:nvSpPr>
        <p:spPr>
          <a:xfrm>
            <a:off x="570450" y="1666635"/>
            <a:ext cx="2055304" cy="3467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Adverse events for ALZ-NET are in relation to the initiation of novel therapy or enrollment to the registry – whichever is first.</a:t>
            </a:r>
          </a:p>
          <a:p>
            <a:pPr>
              <a:spcAft>
                <a:spcPts val="1200"/>
              </a:spcAft>
            </a:pPr>
            <a:r>
              <a:rPr lang="en-US" sz="1800" dirty="0"/>
              <a:t>Refer to protocol sections 16.1 and 16.2 for the AE and SAE reporting criteria. This information can also be found on Slide 32 of the ALZ-NET Protocol Training Module on alz-net.org.</a:t>
            </a:r>
          </a:p>
          <a:p>
            <a:endParaRPr lang="en-US" sz="1600" dirty="0"/>
          </a:p>
          <a:p>
            <a:endParaRPr lang="en-US" dirty="0"/>
          </a:p>
        </p:txBody>
      </p:sp>
      <p:pic>
        <p:nvPicPr>
          <p:cNvPr id="6" name="Picture 5">
            <a:extLst>
              <a:ext uri="{FF2B5EF4-FFF2-40B4-BE49-F238E27FC236}">
                <a16:creationId xmlns:a16="http://schemas.microsoft.com/office/drawing/2014/main" id="{D1BAFA54-3124-7B32-2B7E-ED64DDA5EE52}"/>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7" name="Rectangle: Rounded Corners 6">
            <a:extLst>
              <a:ext uri="{FF2B5EF4-FFF2-40B4-BE49-F238E27FC236}">
                <a16:creationId xmlns:a16="http://schemas.microsoft.com/office/drawing/2014/main" id="{9D827625-42A8-E8B4-7935-2670FDEE549E}"/>
              </a:ext>
            </a:extLst>
          </p:cNvPr>
          <p:cNvSpPr/>
          <p:nvPr/>
        </p:nvSpPr>
        <p:spPr>
          <a:xfrm>
            <a:off x="5118099" y="775607"/>
            <a:ext cx="3543299" cy="876981"/>
          </a:xfrm>
          <a:prstGeom prst="round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018580"/>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5057422" y="307976"/>
            <a:ext cx="3629378" cy="3912960"/>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EC051910-C27F-8A37-FDF4-81D7E174054C}"/>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Pay close attention to the Instructions.</a:t>
            </a:r>
          </a:p>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sp>
        <p:nvSpPr>
          <p:cNvPr id="5" name="Oval 4">
            <a:extLst>
              <a:ext uri="{FF2B5EF4-FFF2-40B4-BE49-F238E27FC236}">
                <a16:creationId xmlns:a16="http://schemas.microsoft.com/office/drawing/2014/main" id="{5702E4D3-F899-C36C-8843-B689457D7A75}"/>
              </a:ext>
            </a:extLst>
          </p:cNvPr>
          <p:cNvSpPr/>
          <p:nvPr/>
        </p:nvSpPr>
        <p:spPr>
          <a:xfrm>
            <a:off x="5708342" y="2641601"/>
            <a:ext cx="582392" cy="2216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ARIA adverse events for ALZ-NET are in relation to the initiation of novel therapy or enrollment to the registry – whichever is first.</a:t>
            </a:r>
          </a:p>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endParaRPr lang="en-US" sz="1400" dirty="0"/>
          </a:p>
          <a:p>
            <a:endParaRPr lang="en-US" dirty="0"/>
          </a:p>
          <a:p>
            <a:endParaRPr lang="en-US" dirty="0"/>
          </a:p>
        </p:txBody>
      </p:sp>
      <p:pic>
        <p:nvPicPr>
          <p:cNvPr id="7" name="Picture 6">
            <a:extLst>
              <a:ext uri="{FF2B5EF4-FFF2-40B4-BE49-F238E27FC236}">
                <a16:creationId xmlns:a16="http://schemas.microsoft.com/office/drawing/2014/main" id="{9D688A24-CAD3-6E5F-BFBE-E6BFA287EA8C}"/>
              </a:ext>
            </a:extLst>
          </p:cNvPr>
          <p:cNvPicPr>
            <a:picLocks noChangeAspect="1"/>
          </p:cNvPicPr>
          <p:nvPr/>
        </p:nvPicPr>
        <p:blipFill>
          <a:blip r:embed="rId2"/>
          <a:stretch>
            <a:fillRect/>
          </a:stretch>
        </p:blipFill>
        <p:spPr>
          <a:xfrm>
            <a:off x="5085693" y="307975"/>
            <a:ext cx="3579757" cy="3728566"/>
          </a:xfrm>
          <a:prstGeom prst="rect">
            <a:avLst/>
          </a:prstGeom>
        </p:spPr>
      </p:pic>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solidFill>
                  <a:schemeClr val="accent1"/>
                </a:solidFill>
              </a:rPr>
              <a:t>Pay close attention to the Instructions.</a:t>
            </a:r>
            <a:endParaRPr lang="en-US" sz="1400" dirty="0">
              <a:solidFill>
                <a:schemeClr val="accent1"/>
              </a:solidFill>
            </a:endParaRPr>
          </a:p>
          <a:p>
            <a:pPr>
              <a:spcAft>
                <a:spcPts val="1200"/>
              </a:spcAft>
            </a:pPr>
            <a:r>
              <a:rPr lang="en-US" sz="1800" i="1" dirty="0">
                <a:solidFill>
                  <a:schemeClr val="accent1"/>
                </a:solidFill>
              </a:rPr>
              <a:t>Note: </a:t>
            </a:r>
            <a:r>
              <a:rPr lang="en-US" sz="1800" dirty="0">
                <a:solidFill>
                  <a:schemeClr val="accent1"/>
                </a:solidFill>
              </a:rPr>
              <a:t>this form is a “portrait log” style. It can be opened by clicking on the header in the log line and closed by clicking on “Complete View”.</a:t>
            </a:r>
          </a:p>
          <a:p>
            <a:endParaRPr lang="en-US" sz="1400" dirty="0"/>
          </a:p>
          <a:p>
            <a:endParaRPr lang="en-US" dirty="0"/>
          </a:p>
          <a:p>
            <a:endParaRPr lang="en-US" dirty="0"/>
          </a:p>
        </p:txBody>
      </p:sp>
      <p:pic>
        <p:nvPicPr>
          <p:cNvPr id="9" name="Picture 8">
            <a:extLst>
              <a:ext uri="{FF2B5EF4-FFF2-40B4-BE49-F238E27FC236}">
                <a16:creationId xmlns:a16="http://schemas.microsoft.com/office/drawing/2014/main" id="{3B2E4D82-029F-EA83-69B1-4AE4AC6A031F}"/>
              </a:ext>
            </a:extLst>
          </p:cNvPr>
          <p:cNvPicPr>
            <a:picLocks noChangeAspect="1"/>
          </p:cNvPicPr>
          <p:nvPr/>
        </p:nvPicPr>
        <p:blipFill>
          <a:blip r:embed="rId2"/>
          <a:stretch>
            <a:fillRect/>
          </a:stretch>
        </p:blipFill>
        <p:spPr>
          <a:xfrm>
            <a:off x="5079587" y="307975"/>
            <a:ext cx="3570150" cy="3695614"/>
          </a:xfrm>
          <a:prstGeom prst="rect">
            <a:avLst/>
          </a:prstGeom>
        </p:spPr>
      </p:pic>
      <p:sp>
        <p:nvSpPr>
          <p:cNvPr id="5" name="Rectangle: Rounded Corners 4">
            <a:extLst>
              <a:ext uri="{FF2B5EF4-FFF2-40B4-BE49-F238E27FC236}">
                <a16:creationId xmlns:a16="http://schemas.microsoft.com/office/drawing/2014/main" id="{7E093EC3-B406-AAEC-6F88-7FC1DE5026C4}"/>
              </a:ext>
            </a:extLst>
          </p:cNvPr>
          <p:cNvSpPr/>
          <p:nvPr/>
        </p:nvSpPr>
        <p:spPr>
          <a:xfrm>
            <a:off x="5087208" y="523371"/>
            <a:ext cx="3562529" cy="43377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711AD5-06AF-8037-9E1F-E6663117F84F}"/>
              </a:ext>
            </a:extLst>
          </p:cNvPr>
          <p:cNvSpPr/>
          <p:nvPr/>
        </p:nvSpPr>
        <p:spPr>
          <a:xfrm>
            <a:off x="5782962" y="991797"/>
            <a:ext cx="739586"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29217"/>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9525">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a:ln w="12700">
            <a:solidFill>
              <a:srgbClr val="FAFAFA"/>
            </a:solidFill>
          </a:ln>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9525">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1224213"/>
          </a:xfrm>
        </p:spPr>
        <p:txBody>
          <a:bodyPr/>
          <a:lstStyle/>
          <a:p>
            <a:r>
              <a:rPr lang="en-US" sz="1600" dirty="0"/>
              <a:t>The Death Details form becomes visible and available for data entry when the Outcome is reported as Fatal on the </a:t>
            </a:r>
            <a:r>
              <a:rPr lang="en-US" sz="1600" u="sng" dirty="0"/>
              <a:t>Adverse Events</a:t>
            </a:r>
            <a:r>
              <a:rPr lang="en-US" sz="1600" dirty="0"/>
              <a:t> or </a:t>
            </a:r>
            <a:r>
              <a:rPr lang="en-US" sz="1600" u="sng" dirty="0"/>
              <a:t>ARIA Adverse Events</a:t>
            </a:r>
            <a:r>
              <a:rPr lang="en-US" sz="1600" dirty="0"/>
              <a:t> form. It will be at the Subject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47399" y="2133600"/>
            <a:ext cx="2356623" cy="814325"/>
          </a:xfrm>
          <a:prstGeom prst="bentConnector3">
            <a:avLst>
              <a:gd name="adj1" fmla="val 632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TRIAD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728303"/>
          </a:xfrm>
        </p:spPr>
        <p:txBody>
          <a:bodyPr/>
          <a:lstStyle/>
          <a:p>
            <a:pPr>
              <a:spcAft>
                <a:spcPts val="1200"/>
              </a:spcAft>
            </a:pPr>
            <a:r>
              <a:rPr lang="en-US" sz="1800" dirty="0"/>
              <a:t>This form is view-only to the Site.</a:t>
            </a:r>
          </a:p>
          <a:p>
            <a:pPr>
              <a:spcAft>
                <a:spcPts val="1200"/>
              </a:spcAft>
            </a:pPr>
            <a:r>
              <a:rPr lang="en-US" sz="1800" dirty="0"/>
              <a:t>It summarizes all the imaging files uploaded to TRIAD for the patient.</a:t>
            </a:r>
          </a:p>
        </p:txBody>
      </p:sp>
      <p:pic>
        <p:nvPicPr>
          <p:cNvPr id="7" name="Picture 6">
            <a:extLst>
              <a:ext uri="{FF2B5EF4-FFF2-40B4-BE49-F238E27FC236}">
                <a16:creationId xmlns:a16="http://schemas.microsoft.com/office/drawing/2014/main" id="{7C053DDA-A140-3499-CABC-63F39B1F5D2A}"/>
              </a:ext>
            </a:extLst>
          </p:cNvPr>
          <p:cNvPicPr>
            <a:picLocks noChangeAspect="1"/>
          </p:cNvPicPr>
          <p:nvPr/>
        </p:nvPicPr>
        <p:blipFill>
          <a:blip r:embed="rId2"/>
          <a:stretch>
            <a:fillRect/>
          </a:stretch>
        </p:blipFill>
        <p:spPr>
          <a:xfrm>
            <a:off x="521368" y="2225347"/>
            <a:ext cx="8122388" cy="1424231"/>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800" dirty="0"/>
              <a:t>Forms that are completed for specific protocol events can be added </a:t>
            </a:r>
            <a:r>
              <a:rPr lang="en-US" sz="1800" i="1" dirty="0"/>
              <a:t>at any time point </a:t>
            </a:r>
            <a:r>
              <a:rPr lang="en-US" sz="18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9" name="Picture 8">
            <a:extLst>
              <a:ext uri="{FF2B5EF4-FFF2-40B4-BE49-F238E27FC236}">
                <a16:creationId xmlns:a16="http://schemas.microsoft.com/office/drawing/2014/main" id="{2215C7C0-F1A8-5DCB-8615-053925C8612B}"/>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3E3CFCD-03FB-C3E9-66A8-298E0B6C8018}"/>
              </a:ext>
            </a:extLst>
          </p:cNvPr>
          <p:cNvSpPr/>
          <p:nvPr/>
        </p:nvSpPr>
        <p:spPr>
          <a:xfrm>
            <a:off x="5102101" y="529866"/>
            <a:ext cx="3540017" cy="77050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8680902-DC4E-186B-0107-D3D328874565}"/>
              </a:ext>
            </a:extLst>
          </p:cNvPr>
          <p:cNvSpPr/>
          <p:nvPr/>
        </p:nvSpPr>
        <p:spPr>
          <a:xfrm>
            <a:off x="4938354" y="2281039"/>
            <a:ext cx="556285" cy="315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5012496" y="261135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a:ln>
            <a:solidFill>
              <a:schemeClr val="accent1"/>
            </a:solidFill>
          </a:ln>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3"/>
          <a:stretch>
            <a:fillRect/>
          </a:stretch>
        </p:blipFill>
        <p:spPr>
          <a:xfrm>
            <a:off x="5107492" y="377505"/>
            <a:ext cx="3537364" cy="1735886"/>
          </a:xfrm>
          <a:prstGeom prst="rect">
            <a:avLst/>
          </a:prstGeom>
          <a:ln>
            <a:no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4"/>
          <a:stretch>
            <a:fillRect/>
          </a:stretch>
        </p:blipFill>
        <p:spPr>
          <a:xfrm>
            <a:off x="5105942" y="2098932"/>
            <a:ext cx="3537364" cy="2222074"/>
          </a:xfrm>
          <a:prstGeom prst="rect">
            <a:avLst/>
          </a:prstGeom>
          <a:ln>
            <a:no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
        <p:nvSpPr>
          <p:cNvPr id="2" name="Rectangle: Rounded Corners 1">
            <a:extLst>
              <a:ext uri="{FF2B5EF4-FFF2-40B4-BE49-F238E27FC236}">
                <a16:creationId xmlns:a16="http://schemas.microsoft.com/office/drawing/2014/main" id="{93672787-30DE-E330-B3B9-4FBC46C85D6B}"/>
              </a:ext>
            </a:extLst>
          </p:cNvPr>
          <p:cNvSpPr/>
          <p:nvPr/>
        </p:nvSpPr>
        <p:spPr>
          <a:xfrm>
            <a:off x="562062" y="1971414"/>
            <a:ext cx="2483141" cy="5452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6" name="Picture 5">
            <a:extLst>
              <a:ext uri="{FF2B5EF4-FFF2-40B4-BE49-F238E27FC236}">
                <a16:creationId xmlns:a16="http://schemas.microsoft.com/office/drawing/2014/main" id="{9F95715C-6DC2-4917-F16A-DEFE82D890C8}"/>
              </a:ext>
            </a:extLst>
          </p:cNvPr>
          <p:cNvPicPr>
            <a:picLocks noChangeAspect="1"/>
          </p:cNvPicPr>
          <p:nvPr/>
        </p:nvPicPr>
        <p:blipFill>
          <a:blip r:embed="rId2"/>
          <a:stretch>
            <a:fillRect/>
          </a:stretch>
        </p:blipFill>
        <p:spPr>
          <a:xfrm>
            <a:off x="5057421" y="250826"/>
            <a:ext cx="3629378"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FB5CC4F1-F572-6F6E-4F0B-D5A8AB9445DD}"/>
              </a:ext>
            </a:extLst>
          </p:cNvPr>
          <p:cNvSpPr/>
          <p:nvPr/>
        </p:nvSpPr>
        <p:spPr>
          <a:xfrm>
            <a:off x="5102101" y="453081"/>
            <a:ext cx="3540017" cy="86497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3B011B-43BD-1454-270C-144C5F8B0713}"/>
              </a:ext>
            </a:extLst>
          </p:cNvPr>
          <p:cNvSpPr/>
          <p:nvPr/>
        </p:nvSpPr>
        <p:spPr>
          <a:xfrm>
            <a:off x="5102101" y="2215979"/>
            <a:ext cx="721895" cy="32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pPr>
              <a:spcAft>
                <a:spcPts val="1200"/>
              </a:spcAft>
            </a:pPr>
            <a:r>
              <a:rPr lang="en-US" sz="1800" b="0" i="0" u="none" strike="noStrike" baseline="0" dirty="0">
                <a:latin typeface="+mj-lt"/>
              </a:rPr>
              <a:t>Patients will be considered lost to follow-up if they miss 3 consecutive data collection timepoints.</a:t>
            </a:r>
          </a:p>
          <a:p>
            <a:pPr>
              <a:spcAft>
                <a:spcPts val="1200"/>
              </a:spcAft>
            </a:pPr>
            <a:r>
              <a:rPr lang="en-US" sz="1800" dirty="0">
                <a:latin typeface="+mj-lt"/>
              </a:rPr>
              <a:t>Complete this form only </a:t>
            </a:r>
            <a:r>
              <a:rPr lang="en-US" sz="1800" i="1" dirty="0">
                <a:latin typeface="+mj-lt"/>
              </a:rPr>
              <a:t>after </a:t>
            </a:r>
            <a:r>
              <a:rPr lang="en-US" sz="1800" dirty="0">
                <a:latin typeface="+mj-lt"/>
              </a:rPr>
              <a:t>the three contact attempts and the determination have been made.</a:t>
            </a:r>
          </a:p>
          <a:p>
            <a:r>
              <a:rPr lang="en-US" sz="1800" dirty="0">
                <a:latin typeface="+mj-lt"/>
              </a:rPr>
              <a:t>**</a:t>
            </a:r>
            <a:r>
              <a:rPr lang="en-US" sz="1800" b="1" dirty="0">
                <a:latin typeface="+mj-lt"/>
              </a:rPr>
              <a:t>Refer to protocol section 11.8.2 for additional information***</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800" dirty="0"/>
              <a:t>Complete a new log line for each Protocol Deviation.</a:t>
            </a:r>
          </a:p>
          <a:p>
            <a:pPr>
              <a:spcAft>
                <a:spcPts val="1200"/>
              </a:spcAft>
            </a:pPr>
            <a:r>
              <a:rPr lang="en-US" sz="1800" dirty="0"/>
              <a:t>Complete each log line in its entirety.</a:t>
            </a:r>
          </a:p>
        </p:txBody>
      </p:sp>
      <p:pic>
        <p:nvPicPr>
          <p:cNvPr id="9" name="Picture 8">
            <a:extLst>
              <a:ext uri="{FF2B5EF4-FFF2-40B4-BE49-F238E27FC236}">
                <a16:creationId xmlns:a16="http://schemas.microsoft.com/office/drawing/2014/main" id="{6CD5B205-5275-2E74-CDD4-CFAD3B240283}"/>
              </a:ext>
            </a:extLst>
          </p:cNvPr>
          <p:cNvPicPr>
            <a:picLocks noChangeAspect="1"/>
          </p:cNvPicPr>
          <p:nvPr/>
        </p:nvPicPr>
        <p:blipFill>
          <a:blip r:embed="rId2"/>
          <a:stretch>
            <a:fillRect/>
          </a:stretch>
        </p:blipFill>
        <p:spPr>
          <a:xfrm>
            <a:off x="453541" y="2051407"/>
            <a:ext cx="8247868" cy="2041801"/>
          </a:xfrm>
          <a:prstGeom prst="rect">
            <a:avLst/>
          </a:prstGeom>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3.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13954</TotalTime>
  <Words>4335</Words>
  <Application>Microsoft Office PowerPoint</Application>
  <PresentationFormat>On-screen Show (16:9)</PresentationFormat>
  <Paragraphs>355</Paragraphs>
  <Slides>94</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94</vt:i4>
      </vt:variant>
    </vt:vector>
  </HeadingPairs>
  <TitlesOfParts>
    <vt:vector size="102" baseType="lpstr">
      <vt:lpstr>Aptos</vt:lpstr>
      <vt:lpstr>Arial</vt:lpstr>
      <vt:lpstr>Arial</vt:lpstr>
      <vt:lpstr>Calibri</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Glavin, Emily</cp:lastModifiedBy>
  <cp:revision>287</cp:revision>
  <dcterms:created xsi:type="dcterms:W3CDTF">2016-11-21T15:10:09Z</dcterms:created>
  <dcterms:modified xsi:type="dcterms:W3CDTF">2025-02-19T20:39:42Z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